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21"/>
  </p:notesMasterIdLst>
  <p:handoutMasterIdLst>
    <p:handoutMasterId r:id="rId22"/>
  </p:handoutMasterIdLst>
  <p:sldIdLst>
    <p:sldId id="281" r:id="rId2"/>
    <p:sldId id="262" r:id="rId3"/>
    <p:sldId id="263" r:id="rId4"/>
    <p:sldId id="282" r:id="rId5"/>
    <p:sldId id="264" r:id="rId6"/>
    <p:sldId id="266" r:id="rId7"/>
    <p:sldId id="267" r:id="rId8"/>
    <p:sldId id="268" r:id="rId9"/>
    <p:sldId id="269" r:id="rId10"/>
    <p:sldId id="270" r:id="rId11"/>
    <p:sldId id="271" r:id="rId12"/>
    <p:sldId id="272" r:id="rId13"/>
    <p:sldId id="273" r:id="rId14"/>
    <p:sldId id="274" r:id="rId15"/>
    <p:sldId id="276" r:id="rId16"/>
    <p:sldId id="277" r:id="rId17"/>
    <p:sldId id="278" r:id="rId18"/>
    <p:sldId id="280" r:id="rId19"/>
    <p:sldId id="279" r:id="rId2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59" autoAdjust="0"/>
    <p:restoredTop sz="86470" autoAdjust="0"/>
  </p:normalViewPr>
  <p:slideViewPr>
    <p:cSldViewPr snapToGrid="0" snapToObjects="1">
      <p:cViewPr varScale="1">
        <p:scale>
          <a:sx n="71" d="100"/>
          <a:sy n="71" d="100"/>
        </p:scale>
        <p:origin x="498"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61" d="100"/>
          <a:sy n="61" d="100"/>
        </p:scale>
        <p:origin x="26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3" Type="http://schemas.openxmlformats.org/officeDocument/2006/relationships/hyperlink" Target="mailto:anne@hullstrategies.com" TargetMode="External"/><Relationship Id="rId2" Type="http://schemas.openxmlformats.org/officeDocument/2006/relationships/hyperlink" Target="http://www.hullstrategies.com/" TargetMode="External"/><Relationship Id="rId1" Type="http://schemas.openxmlformats.org/officeDocument/2006/relationships/theme" Target="../theme/theme3.xml"/><Relationship Id="rId4" Type="http://schemas.openxmlformats.org/officeDocument/2006/relationships/image" Target="../media/image1.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p:nvSpPr>
        <p:spPr>
          <a:xfrm>
            <a:off x="594197" y="8677463"/>
            <a:ext cx="5960507" cy="474008"/>
          </a:xfrm>
          <a:prstGeom prst="rect">
            <a:avLst/>
          </a:prstGeom>
        </p:spPr>
        <p:txBody>
          <a:bodyPr wrap="square" lIns="94215" tIns="47107" rIns="94215" bIns="47107">
            <a:spAutoFit/>
          </a:bodyPr>
          <a:lstStyle/>
          <a:p>
            <a:pPr>
              <a:tabLst>
                <a:tab pos="2826451" algn="ctr"/>
                <a:tab pos="5652900" algn="r"/>
              </a:tabLst>
            </a:pPr>
            <a:r>
              <a:rPr lang="en-US" sz="1200" dirty="0">
                <a:latin typeface="Palatino Linotype" panose="02040502050505030304" pitchFamily="18" charset="0"/>
                <a:ea typeface="Times New Roman" panose="02020603050405020304" pitchFamily="18" charset="0"/>
              </a:rPr>
              <a:t>Hull Strategies, LLC © 2016  For your personal use only. For copies and more information, please contact: </a:t>
            </a:r>
            <a:r>
              <a:rPr lang="en-US" sz="1200" u="sng" dirty="0">
                <a:solidFill>
                  <a:srgbClr val="0563C1"/>
                </a:solidFill>
                <a:latin typeface="Palatino Linotype" panose="02040502050505030304" pitchFamily="18" charset="0"/>
                <a:ea typeface="Times New Roman" panose="02020603050405020304" pitchFamily="18" charset="0"/>
                <a:hlinkClick r:id="rId2"/>
              </a:rPr>
              <a:t>www.hullstrategies.com</a:t>
            </a:r>
            <a:r>
              <a:rPr lang="en-US" sz="1200" dirty="0">
                <a:latin typeface="Palatino Linotype" panose="02040502050505030304" pitchFamily="18" charset="0"/>
                <a:ea typeface="Times New Roman" panose="02020603050405020304" pitchFamily="18" charset="0"/>
              </a:rPr>
              <a:t>        </a:t>
            </a:r>
            <a:r>
              <a:rPr lang="en-US" sz="1200" u="sng" dirty="0">
                <a:solidFill>
                  <a:srgbClr val="0563C1"/>
                </a:solidFill>
                <a:latin typeface="Palatino Linotype" panose="02040502050505030304" pitchFamily="18" charset="0"/>
                <a:ea typeface="Times New Roman" panose="02020603050405020304" pitchFamily="18" charset="0"/>
                <a:hlinkClick r:id="rId3"/>
              </a:rPr>
              <a:t>anne@hullstrategies.com</a:t>
            </a:r>
            <a:endParaRPr lang="en-US" sz="1200" dirty="0">
              <a:latin typeface="Times New Roman" panose="02020603050405020304" pitchFamily="18" charset="0"/>
              <a:ea typeface="Times New Roman" panose="02020603050405020304" pitchFamily="18" charset="0"/>
            </a:endParaRPr>
          </a:p>
        </p:txBody>
      </p:sp>
      <p:sp>
        <p:nvSpPr>
          <p:cNvPr id="2" name="Header Placeholder 1"/>
          <p:cNvSpPr>
            <a:spLocks noGrp="1"/>
          </p:cNvSpPr>
          <p:nvPr>
            <p:ph type="hdr" sz="quarter"/>
          </p:nvPr>
        </p:nvSpPr>
        <p:spPr>
          <a:xfrm>
            <a:off x="4023092" y="285231"/>
            <a:ext cx="3077739" cy="471054"/>
          </a:xfrm>
          <a:prstGeom prst="rect">
            <a:avLst/>
          </a:prstGeom>
        </p:spPr>
        <p:txBody>
          <a:bodyPr vert="horz" lIns="94215" tIns="47107" rIns="94215" bIns="47107" rtlCol="0"/>
          <a:lstStyle>
            <a:lvl1pPr algn="l">
              <a:defRPr sz="1200"/>
            </a:lvl1pPr>
          </a:lstStyle>
          <a:p>
            <a:r>
              <a:rPr lang="en-US" sz="1900" b="1" dirty="0"/>
              <a:t>Experience as an Advantage</a:t>
            </a:r>
          </a:p>
        </p:txBody>
      </p:sp>
      <p:sp>
        <p:nvSpPr>
          <p:cNvPr id="3" name="Slide Number Placeholder 2"/>
          <p:cNvSpPr>
            <a:spLocks noGrp="1"/>
          </p:cNvSpPr>
          <p:nvPr>
            <p:ph type="sldNum" sz="quarter" idx="3"/>
          </p:nvPr>
        </p:nvSpPr>
        <p:spPr>
          <a:xfrm>
            <a:off x="4023092" y="8917422"/>
            <a:ext cx="3077739" cy="471053"/>
          </a:xfrm>
          <a:prstGeom prst="rect">
            <a:avLst/>
          </a:prstGeom>
        </p:spPr>
        <p:txBody>
          <a:bodyPr vert="horz" lIns="94215" tIns="47107" rIns="94215" bIns="47107" rtlCol="0" anchor="b"/>
          <a:lstStyle>
            <a:lvl1pPr algn="r">
              <a:defRPr sz="1200"/>
            </a:lvl1pPr>
          </a:lstStyle>
          <a:p>
            <a:fld id="{A09284C6-6A34-436A-AE4C-A8CEC802AA38}" type="slidenum">
              <a:rPr lang="en-US" smtClean="0"/>
              <a:t>‹#›</a:t>
            </a:fld>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773" y="338666"/>
            <a:ext cx="3277351" cy="464542"/>
          </a:xfrm>
          <a:prstGeom prst="rect">
            <a:avLst/>
          </a:prstGeom>
        </p:spPr>
      </p:pic>
    </p:spTree>
    <p:extLst>
      <p:ext uri="{BB962C8B-B14F-4D97-AF65-F5344CB8AC3E}">
        <p14:creationId xmlns:p14="http://schemas.microsoft.com/office/powerpoint/2010/main" val="406519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B378E7A8-A838-44AD-B12B-BCDE18B32725}" type="datetimeFigureOut">
              <a:rPr lang="en-US" smtClean="0"/>
              <a:t>1/8/2017</a:t>
            </a:fld>
            <a:endParaRPr lang="en-US"/>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E90E24B9-C023-45C2-8A0C-4EA0C3D13495}" type="slidenum">
              <a:rPr lang="en-US" smtClean="0"/>
              <a:t>‹#›</a:t>
            </a:fld>
            <a:endParaRPr lang="en-US"/>
          </a:p>
        </p:txBody>
      </p:sp>
    </p:spTree>
    <p:extLst>
      <p:ext uri="{BB962C8B-B14F-4D97-AF65-F5344CB8AC3E}">
        <p14:creationId xmlns:p14="http://schemas.microsoft.com/office/powerpoint/2010/main" val="279419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linkedin.com/profile/view?id=2225658&amp;trk=groups-post-b-author"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E24B9-C023-45C2-8A0C-4EA0C3D13495}" type="slidenum">
              <a:rPr lang="en-US" smtClean="0"/>
              <a:t>1</a:t>
            </a:fld>
            <a:endParaRPr lang="en-US"/>
          </a:p>
        </p:txBody>
      </p:sp>
    </p:spTree>
    <p:extLst>
      <p:ext uri="{BB962C8B-B14F-4D97-AF65-F5344CB8AC3E}">
        <p14:creationId xmlns:p14="http://schemas.microsoft.com/office/powerpoint/2010/main" val="2988554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5"/>
            <a:ext cx="5681980" cy="4244373"/>
          </a:xfrm>
        </p:spPr>
        <p:txBody>
          <a:bodyPr/>
          <a:lstStyle/>
          <a:p>
            <a:r>
              <a:rPr lang="en-US" altLang="en-US" dirty="0" smtClean="0"/>
              <a:t>Look at your skill set and past experience as transferable to different challenges and fields. “</a:t>
            </a:r>
            <a:r>
              <a:rPr lang="en-US" altLang="en-US" b="1" dirty="0" smtClean="0"/>
              <a:t>What problems can</a:t>
            </a:r>
            <a:r>
              <a:rPr lang="en-US" altLang="en-US" b="1" baseline="0" dirty="0" smtClean="0"/>
              <a:t> you solve?”</a:t>
            </a:r>
            <a:r>
              <a:rPr lang="en-US" altLang="en-US" b="1" dirty="0" smtClean="0"/>
              <a:t> </a:t>
            </a:r>
            <a:r>
              <a:rPr lang="en-US" altLang="en-US" dirty="0" smtClean="0"/>
              <a:t>If you’re </a:t>
            </a:r>
            <a:r>
              <a:rPr lang="en-US" altLang="en-US" b="1" dirty="0" smtClean="0"/>
              <a:t>switching industries</a:t>
            </a:r>
            <a:r>
              <a:rPr lang="en-US" altLang="en-US" dirty="0" smtClean="0"/>
              <a:t>, you’re not reinventing yourself entirely. You’re redirecting skills you already have. </a:t>
            </a:r>
            <a:r>
              <a:rPr lang="en-US" altLang="en-US" b="1" dirty="0" smtClean="0"/>
              <a:t>Cast a wide net</a:t>
            </a:r>
            <a:r>
              <a:rPr lang="en-US" altLang="en-US" dirty="0" smtClean="0"/>
              <a:t>. </a:t>
            </a:r>
          </a:p>
          <a:p>
            <a:r>
              <a:rPr lang="en-US" altLang="en-US" dirty="0" smtClean="0"/>
              <a:t>Reframe your experience. You’re selling how your deep knowledge-base and skills can solve business problems in the future regardless of the employer. </a:t>
            </a:r>
          </a:p>
          <a:p>
            <a:r>
              <a:rPr lang="en-US" altLang="en-US" dirty="0" smtClean="0"/>
              <a:t>See if your </a:t>
            </a:r>
            <a:r>
              <a:rPr lang="en-US" altLang="en-US" b="1" dirty="0" smtClean="0"/>
              <a:t>work style </a:t>
            </a:r>
            <a:r>
              <a:rPr lang="en-US" altLang="en-US" dirty="0" smtClean="0"/>
              <a:t>is a good match for small-medium size companies who are much more likely to take on aging Boomers who bring a track record of accomplishment and who can clearly add value. Fewer employees mean all hands on deck need to bring their “A” game. You can provide the depth of practical knowledge and versatility that’s worth two junior hires, and the learning curve is not as steep.</a:t>
            </a:r>
          </a:p>
          <a:p>
            <a:pPr defTabSz="995837">
              <a:defRPr/>
            </a:pPr>
            <a:r>
              <a:rPr lang="en-US" altLang="en-US" b="1" dirty="0" smtClean="0"/>
              <a:t>Money can trump age. </a:t>
            </a:r>
            <a:r>
              <a:rPr lang="en-US" altLang="en-US" dirty="0" smtClean="0"/>
              <a:t>As an employee, you either </a:t>
            </a:r>
            <a:r>
              <a:rPr lang="en-US" altLang="en-US" b="1" i="1" dirty="0" smtClean="0"/>
              <a:t>make</a:t>
            </a:r>
            <a:r>
              <a:rPr lang="en-US" altLang="en-US" b="1" dirty="0" smtClean="0"/>
              <a:t> money or </a:t>
            </a:r>
            <a:r>
              <a:rPr lang="en-US" altLang="en-US" b="1" i="1" dirty="0" smtClean="0"/>
              <a:t>save</a:t>
            </a:r>
            <a:r>
              <a:rPr lang="en-US" altLang="en-US" b="1" dirty="0" smtClean="0"/>
              <a:t> money for your employer</a:t>
            </a:r>
            <a:r>
              <a:rPr lang="en-US" altLang="en-US" dirty="0" smtClean="0"/>
              <a:t>. If the hiring manager doesn’t see your value in one of these two categories, then you don’t want to work for this company. If the company isn’t concerned about its bottom line, then it may not be around for long, and isn’t a viable option for you anyway. </a:t>
            </a:r>
            <a:endParaRPr lang="en-US" b="0" dirty="0" smtClean="0"/>
          </a:p>
          <a:p>
            <a:pPr defTabSz="995837">
              <a:defRPr/>
            </a:pPr>
            <a:r>
              <a:rPr lang="en-US" dirty="0"/>
              <a:t>Seek employment and </a:t>
            </a:r>
            <a:r>
              <a:rPr lang="en-US" b="1" dirty="0"/>
              <a:t>work in the right places</a:t>
            </a:r>
            <a:r>
              <a:rPr lang="en-US" dirty="0"/>
              <a:t>: Many industries and employers value older workers.  AARP Best Employers for Workers Over 50: A list of employers recognized by AARP for their exceptional practices relating to the older workforce.</a:t>
            </a:r>
            <a:br>
              <a:rPr lang="en-US" dirty="0"/>
            </a:br>
            <a:r>
              <a:rPr lang="en-US" dirty="0"/>
              <a:t>Web Job-Posting Boards for Older Workers:</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2CADD53E-113B-49BB-8FF6-1F1010661612}" type="slidenum">
              <a:rPr lang="en-US" smtClean="0"/>
              <a:t>11</a:t>
            </a:fld>
            <a:endParaRPr lang="en-US"/>
          </a:p>
        </p:txBody>
      </p:sp>
    </p:spTree>
    <p:extLst>
      <p:ext uri="{BB962C8B-B14F-4D97-AF65-F5344CB8AC3E}">
        <p14:creationId xmlns:p14="http://schemas.microsoft.com/office/powerpoint/2010/main" val="4165777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5837">
              <a:defRPr/>
            </a:pPr>
            <a:r>
              <a:rPr lang="en-US" dirty="0" smtClean="0"/>
              <a:t>85% of jobs are unadvertised  </a:t>
            </a:r>
            <a:r>
              <a:rPr lang="en-US" b="1" dirty="0" smtClean="0">
                <a:hlinkClick r:id="rId3"/>
              </a:rPr>
              <a:t>Kathleen </a:t>
            </a:r>
            <a:r>
              <a:rPr lang="en-US" b="1" dirty="0" err="1" smtClean="0">
                <a:hlinkClick r:id="rId3"/>
              </a:rPr>
              <a:t>Conners</a:t>
            </a:r>
            <a:r>
              <a:rPr lang="en-US" b="1" dirty="0" smtClean="0"/>
              <a:t> </a:t>
            </a:r>
            <a:r>
              <a:rPr lang="en-US" dirty="0" smtClean="0"/>
              <a:t>Recruiter &amp; Author </a:t>
            </a:r>
            <a:r>
              <a:rPr lang="en-US" b="1" dirty="0" smtClean="0"/>
              <a:t>www.PeopleHirePeople.com</a:t>
            </a:r>
          </a:p>
          <a:p>
            <a:r>
              <a:rPr lang="en-US" dirty="0" smtClean="0"/>
              <a:t>candidate search to remain confidential. He felt he could not promote anyone on his team</a:t>
            </a:r>
          </a:p>
          <a:p>
            <a:r>
              <a:rPr lang="en-US" dirty="0" smtClean="0"/>
              <a:t>did not have any open requisitions However he wanted to explore potential</a:t>
            </a:r>
            <a:r>
              <a:rPr lang="en-US" baseline="0" dirty="0" smtClean="0"/>
              <a:t> </a:t>
            </a:r>
            <a:r>
              <a:rPr lang="en-US" dirty="0" smtClean="0"/>
              <a:t>candidates when funding did come thru</a:t>
            </a:r>
            <a:endParaRPr lang="en-US" dirty="0"/>
          </a:p>
        </p:txBody>
      </p:sp>
      <p:sp>
        <p:nvSpPr>
          <p:cNvPr id="4" name="Slide Number Placeholder 3"/>
          <p:cNvSpPr>
            <a:spLocks noGrp="1"/>
          </p:cNvSpPr>
          <p:nvPr>
            <p:ph type="sldNum" sz="quarter" idx="10"/>
          </p:nvPr>
        </p:nvSpPr>
        <p:spPr/>
        <p:txBody>
          <a:bodyPr/>
          <a:lstStyle/>
          <a:p>
            <a:fld id="{5DA0006D-86E4-45F0-B728-FA34230A7F8E}" type="slidenum">
              <a:rPr lang="en-US" smtClean="0"/>
              <a:t>12</a:t>
            </a:fld>
            <a:endParaRPr lang="en-US"/>
          </a:p>
        </p:txBody>
      </p:sp>
    </p:spTree>
    <p:extLst>
      <p:ext uri="{BB962C8B-B14F-4D97-AF65-F5344CB8AC3E}">
        <p14:creationId xmlns:p14="http://schemas.microsoft.com/office/powerpoint/2010/main" val="1511803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DD53E-113B-49BB-8FF6-1F1010661612}" type="slidenum">
              <a:rPr lang="en-US" smtClean="0"/>
              <a:t>13</a:t>
            </a:fld>
            <a:endParaRPr lang="en-US"/>
          </a:p>
        </p:txBody>
      </p:sp>
    </p:spTree>
    <p:extLst>
      <p:ext uri="{BB962C8B-B14F-4D97-AF65-F5344CB8AC3E}">
        <p14:creationId xmlns:p14="http://schemas.microsoft.com/office/powerpoint/2010/main" val="1613881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DD53E-113B-49BB-8FF6-1F1010661612}" type="slidenum">
              <a:rPr lang="en-US" smtClean="0"/>
              <a:t>14</a:t>
            </a:fld>
            <a:endParaRPr lang="en-US"/>
          </a:p>
        </p:txBody>
      </p:sp>
    </p:spTree>
    <p:extLst>
      <p:ext uri="{BB962C8B-B14F-4D97-AF65-F5344CB8AC3E}">
        <p14:creationId xmlns:p14="http://schemas.microsoft.com/office/powerpoint/2010/main" val="2718275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Questions</a:t>
            </a:r>
          </a:p>
          <a:p>
            <a:r>
              <a:rPr lang="en-US" altLang="en-US" dirty="0" smtClean="0"/>
              <a:t>Strategies to respond</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E9E224-18AC-4CA6-85B0-18116636C91E}" type="slidenum">
              <a:rPr lang="en-US" altLang="en-US" smtClean="0"/>
              <a:pPr/>
              <a:t>15</a:t>
            </a:fld>
            <a:endParaRPr lang="en-US" altLang="en-US" smtClean="0"/>
          </a:p>
        </p:txBody>
      </p:sp>
    </p:spTree>
    <p:extLst>
      <p:ext uri="{BB962C8B-B14F-4D97-AF65-F5344CB8AC3E}">
        <p14:creationId xmlns:p14="http://schemas.microsoft.com/office/powerpoint/2010/main" val="488163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5837">
              <a:defRPr/>
            </a:pPr>
            <a:r>
              <a:rPr lang="en-US" altLang="en-US" dirty="0" smtClean="0"/>
              <a:t>Been there, done that</a:t>
            </a:r>
            <a:r>
              <a:rPr lang="en-US" altLang="en-US" baseline="0" dirty="0" smtClean="0"/>
              <a:t> </a:t>
            </a:r>
            <a:r>
              <a:rPr lang="en-US" altLang="en-US" dirty="0" smtClean="0"/>
              <a:t>phrases</a:t>
            </a:r>
          </a:p>
          <a:p>
            <a:endParaRPr lang="en-US" dirty="0"/>
          </a:p>
        </p:txBody>
      </p:sp>
      <p:sp>
        <p:nvSpPr>
          <p:cNvPr id="4" name="Slide Number Placeholder 3"/>
          <p:cNvSpPr>
            <a:spLocks noGrp="1"/>
          </p:cNvSpPr>
          <p:nvPr>
            <p:ph type="sldNum" sz="quarter" idx="10"/>
          </p:nvPr>
        </p:nvSpPr>
        <p:spPr/>
        <p:txBody>
          <a:bodyPr/>
          <a:lstStyle/>
          <a:p>
            <a:fld id="{2CADD53E-113B-49BB-8FF6-1F1010661612}" type="slidenum">
              <a:rPr lang="en-US" smtClean="0"/>
              <a:t>16</a:t>
            </a:fld>
            <a:endParaRPr lang="en-US"/>
          </a:p>
        </p:txBody>
      </p:sp>
    </p:spTree>
    <p:extLst>
      <p:ext uri="{BB962C8B-B14F-4D97-AF65-F5344CB8AC3E}">
        <p14:creationId xmlns:p14="http://schemas.microsoft.com/office/powerpoint/2010/main" val="4129111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“That’s how we hire here.” = crowd control and HR compliance screening – may start background checks from this data.  Hiring manager never sees dates.</a:t>
            </a:r>
          </a:p>
          <a:p>
            <a:r>
              <a:rPr lang="en-US" altLang="en-US" dirty="0" smtClean="0"/>
              <a:t>Let your ethics be your guide.</a:t>
            </a:r>
          </a:p>
          <a:p>
            <a:endParaRPr lang="en-US" altLang="en-US" dirty="0" smtClean="0"/>
          </a:p>
          <a:p>
            <a:pPr marL="0" lvl="1" defTabSz="995837">
              <a:defRPr/>
            </a:pPr>
            <a:r>
              <a:rPr lang="en-US" dirty="0"/>
              <a:t>Choose an answer to get the conversation</a:t>
            </a:r>
          </a:p>
          <a:p>
            <a:endParaRPr lang="en-US" altLang="en-US" dirty="0" smtClean="0"/>
          </a:p>
          <a:p>
            <a:r>
              <a:rPr lang="en-US" altLang="en-US" dirty="0" smtClean="0"/>
              <a:t>Another perspective: </a:t>
            </a:r>
          </a:p>
          <a:p>
            <a:r>
              <a:rPr lang="en-US" altLang="en-US" dirty="0" smtClean="0"/>
              <a:t>If the dropdown box for high school graduation doesn’t go back far enough – take a screen shot.  If you don’t get the job this is evidence to file an EEO complaint.</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0078B1-0B81-43A2-A468-26164FF3E19F}" type="slidenum">
              <a:rPr lang="en-US" altLang="en-US" smtClean="0"/>
              <a:pPr/>
              <a:t>17</a:t>
            </a:fld>
            <a:endParaRPr lang="en-US" altLang="en-US" smtClean="0"/>
          </a:p>
        </p:txBody>
      </p:sp>
    </p:spTree>
    <p:extLst>
      <p:ext uri="{BB962C8B-B14F-4D97-AF65-F5344CB8AC3E}">
        <p14:creationId xmlns:p14="http://schemas.microsoft.com/office/powerpoint/2010/main" val="2737218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Workforce50.com arms the older workforce with employment resources and career information to achieve their goals. Help them make the most of their talents</a:t>
            </a:r>
            <a:endParaRPr lang="en-US" altLang="en-US" u="sng" dirty="0" smtClean="0">
              <a:hlinkClick r:id=""/>
            </a:endParaRPr>
          </a:p>
          <a:p>
            <a:endParaRPr lang="en-US" altLang="en-US" dirty="0" smtClean="0"/>
          </a:p>
          <a:p>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2CBB7B-AB3E-42DD-ABF1-865DE74880B2}" type="slidenum">
              <a:rPr lang="en-US" altLang="en-US" smtClean="0"/>
              <a:pPr/>
              <a:t>18</a:t>
            </a:fld>
            <a:endParaRPr lang="en-US" altLang="en-US" smtClean="0"/>
          </a:p>
        </p:txBody>
      </p:sp>
    </p:spTree>
    <p:extLst>
      <p:ext uri="{BB962C8B-B14F-4D97-AF65-F5344CB8AC3E}">
        <p14:creationId xmlns:p14="http://schemas.microsoft.com/office/powerpoint/2010/main" val="1966544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DD53E-113B-49BB-8FF6-1F1010661612}" type="slidenum">
              <a:rPr lang="en-US" smtClean="0"/>
              <a:t>19</a:t>
            </a:fld>
            <a:endParaRPr lang="en-US"/>
          </a:p>
        </p:txBody>
      </p:sp>
    </p:spTree>
    <p:extLst>
      <p:ext uri="{BB962C8B-B14F-4D97-AF65-F5344CB8AC3E}">
        <p14:creationId xmlns:p14="http://schemas.microsoft.com/office/powerpoint/2010/main" val="11735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D621B9-BB25-46E4-A0B4-1FCCC4F385CB}" type="slidenum">
              <a:rPr lang="en-US" altLang="en-US" smtClean="0"/>
              <a:pPr/>
              <a:t>2</a:t>
            </a:fld>
            <a:endParaRPr lang="en-US" altLang="en-US" smtClean="0"/>
          </a:p>
        </p:txBody>
      </p:sp>
    </p:spTree>
    <p:extLst>
      <p:ext uri="{BB962C8B-B14F-4D97-AF65-F5344CB8AC3E}">
        <p14:creationId xmlns:p14="http://schemas.microsoft.com/office/powerpoint/2010/main" val="4022856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What is the Job search process?</a:t>
            </a:r>
          </a:p>
          <a:p>
            <a:endParaRPr lang="en-US" altLang="en-US" dirty="0" smtClean="0"/>
          </a:p>
          <a:p>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E3EA1A-F551-4CA4-AE18-D15903022E51}" type="slidenum">
              <a:rPr lang="en-US" altLang="en-US" smtClean="0"/>
              <a:pPr/>
              <a:t>3</a:t>
            </a:fld>
            <a:endParaRPr lang="en-US" altLang="en-US" smtClean="0"/>
          </a:p>
        </p:txBody>
      </p:sp>
    </p:spTree>
    <p:extLst>
      <p:ext uri="{BB962C8B-B14F-4D97-AF65-F5344CB8AC3E}">
        <p14:creationId xmlns:p14="http://schemas.microsoft.com/office/powerpoint/2010/main" val="3526099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Ageism in the workplace is illegal. </a:t>
            </a:r>
          </a:p>
          <a:p>
            <a:pPr eaLnBrk="1" hangingPunct="1">
              <a:spcBef>
                <a:spcPct val="0"/>
              </a:spcBef>
            </a:pPr>
            <a:r>
              <a:rPr lang="en-US" altLang="en-US" dirty="0" smtClean="0"/>
              <a:t>Ageism is alive and well and living among us.  </a:t>
            </a:r>
          </a:p>
          <a:p>
            <a:r>
              <a:rPr lang="en-US" altLang="en-US" dirty="0" smtClean="0"/>
              <a:t>The age question often comes down to concerns that you won’t stay in good health, or have the energy and desire to do the job the way a younger worker might.</a:t>
            </a:r>
          </a:p>
          <a:p>
            <a:r>
              <a:rPr lang="en-US" altLang="en-US" dirty="0" smtClean="0"/>
              <a:t>There’s the underlying feeling that you are resistant to change and not up to speed with technology.</a:t>
            </a:r>
          </a:p>
          <a:p>
            <a:r>
              <a:rPr lang="en-US" altLang="en-US" dirty="0" smtClean="0"/>
              <a:t>Then too, there’s the perception that you’re not in it for the long haul. Employers see your proverbial expiration date.</a:t>
            </a:r>
          </a:p>
          <a:p>
            <a:r>
              <a:rPr lang="en-US" altLang="en-US" dirty="0" smtClean="0"/>
              <a:t>They might believe that you don’t want to work for someone younger than you are.</a:t>
            </a:r>
          </a:p>
          <a:p>
            <a:r>
              <a:rPr lang="en-US" altLang="en-US" dirty="0" smtClean="0"/>
              <a:t>If you’re accepting a job at a lower salary, or not as lofty a position as you held in your last position, a hiring manager might conclude you will jump ship if a better offer comes your way. (Be honest, you might.)</a:t>
            </a:r>
          </a:p>
          <a:p>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28BAF5-5DF3-42FC-AAB9-3EAD6305A786}" type="slidenum">
              <a:rPr lang="en-US" altLang="en-US" smtClean="0"/>
              <a:pPr/>
              <a:t>5</a:t>
            </a:fld>
            <a:endParaRPr lang="en-US" altLang="en-US" smtClean="0"/>
          </a:p>
        </p:txBody>
      </p:sp>
    </p:spTree>
    <p:extLst>
      <p:ext uri="{BB962C8B-B14F-4D97-AF65-F5344CB8AC3E}">
        <p14:creationId xmlns:p14="http://schemas.microsoft.com/office/powerpoint/2010/main" val="111868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5837">
              <a:defRPr/>
            </a:pPr>
            <a:r>
              <a:rPr lang="en-US" dirty="0" smtClean="0"/>
              <a:t>Critical</a:t>
            </a:r>
            <a:r>
              <a:rPr lang="en-US" baseline="0" dirty="0" smtClean="0"/>
              <a:t> knowledge walking out the door – valuable to competitor, start-up, different industry</a:t>
            </a:r>
            <a:endParaRPr lang="en-US" dirty="0" smtClean="0"/>
          </a:p>
          <a:p>
            <a:r>
              <a:rPr lang="en-US" altLang="en-US" dirty="0" smtClean="0"/>
              <a:t>By the time you get to the interview, already determined you have the technical skills through the screening processes.</a:t>
            </a:r>
          </a:p>
          <a:p>
            <a:r>
              <a:rPr lang="en-US" altLang="en-US" dirty="0" smtClean="0"/>
              <a:t>Now the questions are:</a:t>
            </a:r>
          </a:p>
          <a:p>
            <a:r>
              <a:rPr lang="en-US" altLang="en-US" dirty="0" smtClean="0"/>
              <a:t>Can you do the job HERE</a:t>
            </a:r>
          </a:p>
          <a:p>
            <a:r>
              <a:rPr lang="en-US" altLang="en-US" dirty="0" smtClean="0"/>
              <a:t>Will you fit in with us?</a:t>
            </a:r>
            <a:r>
              <a:rPr lang="en-US" dirty="0" smtClean="0"/>
              <a:t> Aon 2014 Report Skills Business Case - A Look at the Value of Experience 2015</a:t>
            </a:r>
          </a:p>
          <a:p>
            <a:endParaRPr lang="en-US" dirty="0" smtClean="0"/>
          </a:p>
          <a:p>
            <a:r>
              <a:rPr lang="en-US" dirty="0" smtClean="0"/>
              <a:t>Highest engagement level</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CADD53E-113B-49BB-8FF6-1F1010661612}" type="slidenum">
              <a:rPr lang="en-US" smtClean="0"/>
              <a:t>6</a:t>
            </a:fld>
            <a:endParaRPr lang="en-US"/>
          </a:p>
        </p:txBody>
      </p:sp>
    </p:spTree>
    <p:extLst>
      <p:ext uri="{BB962C8B-B14F-4D97-AF65-F5344CB8AC3E}">
        <p14:creationId xmlns:p14="http://schemas.microsoft.com/office/powerpoint/2010/main" val="4282860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342171"/>
            <a:ext cx="5681980" cy="4870271"/>
          </a:xfrm>
        </p:spPr>
        <p:txBody>
          <a:bodyPr/>
          <a:lstStyle/>
          <a:p>
            <a:r>
              <a:rPr lang="en-US" dirty="0"/>
              <a:t>What does an employer get from someone who is “experienced” Seasoned”? Professional?</a:t>
            </a:r>
          </a:p>
          <a:p>
            <a:pPr defTabSz="995837">
              <a:defRPr/>
            </a:pPr>
            <a:r>
              <a:rPr lang="en-US" b="1" dirty="0"/>
              <a:t>Punctuality</a:t>
            </a:r>
            <a:r>
              <a:rPr lang="en-US" dirty="0"/>
              <a:t> -look forward to going to work each day, arrive on time and be ready to work.</a:t>
            </a:r>
          </a:p>
          <a:p>
            <a:r>
              <a:rPr lang="en-US" b="1" dirty="0"/>
              <a:t>Honesty</a:t>
            </a:r>
            <a:r>
              <a:rPr lang="en-US" dirty="0"/>
              <a:t> values include personal integrity and a devotion to the truth.</a:t>
            </a:r>
          </a:p>
          <a:p>
            <a:pPr defTabSz="995837">
              <a:defRPr/>
            </a:pPr>
            <a:r>
              <a:rPr lang="en-US" b="1" dirty="0"/>
              <a:t>Detail-oriented, focused and attentive</a:t>
            </a:r>
            <a:r>
              <a:rPr lang="en-US" dirty="0"/>
              <a:t> workers add an intangible value that rubs off on all employees - older workers finding others' potentially costly mistakes regarding everything from misspelling of client names to pricing errors and accounting mistakes. </a:t>
            </a:r>
          </a:p>
          <a:p>
            <a:pPr defTabSz="995837">
              <a:defRPr/>
            </a:pPr>
            <a:r>
              <a:rPr lang="en-US" b="1" dirty="0"/>
              <a:t>Pride in a job well done</a:t>
            </a:r>
            <a:r>
              <a:rPr lang="en-US" dirty="0"/>
              <a:t> Younger workers want to put in their time at work and leave, older employees a more </a:t>
            </a:r>
            <a:r>
              <a:rPr lang="en-US" dirty="0" err="1"/>
              <a:t>willingl</a:t>
            </a:r>
            <a:r>
              <a:rPr lang="en-US" dirty="0"/>
              <a:t> to stay later to get a job done because of their sense of pride in the final product.</a:t>
            </a:r>
          </a:p>
          <a:p>
            <a:r>
              <a:rPr lang="en-US" b="1" dirty="0"/>
              <a:t>Organizational skills</a:t>
            </a:r>
            <a:r>
              <a:rPr lang="en-US" dirty="0"/>
              <a:t> 1M+ man hours are lost each year simply due to workplace disorganization.</a:t>
            </a:r>
          </a:p>
          <a:p>
            <a:r>
              <a:rPr lang="en-US" b="1" dirty="0"/>
              <a:t>Efficiency and the confidence</a:t>
            </a:r>
            <a:r>
              <a:rPr lang="en-US" dirty="0"/>
              <a:t> to share their recommendations/ideas -understand how jobs can be done more efficiently, which saves companies money. Their confidence, built up through the years, means they won't hesitate to share their ideas with management.</a:t>
            </a:r>
          </a:p>
          <a:p>
            <a:pPr defTabSz="995837">
              <a:defRPr/>
            </a:pPr>
            <a:r>
              <a:rPr lang="en-US" b="1" dirty="0"/>
              <a:t>Maturity</a:t>
            </a:r>
            <a:r>
              <a:rPr lang="en-US" dirty="0"/>
              <a:t> </a:t>
            </a:r>
            <a:r>
              <a:rPr lang="en-US" b="1" dirty="0"/>
              <a:t>/Example </a:t>
            </a:r>
            <a:r>
              <a:rPr lang="en-US" dirty="0"/>
              <a:t>get less "rattled" when problems occur - makes training other employees less difficult.</a:t>
            </a:r>
          </a:p>
          <a:p>
            <a:r>
              <a:rPr lang="en-US" b="1" dirty="0"/>
              <a:t>Communication skills--</a:t>
            </a:r>
            <a:r>
              <a:rPr lang="en-US" dirty="0"/>
              <a:t>knowing when/how to communicate-workplace politics and know how to diplomatically convey their ideas to the boss.</a:t>
            </a:r>
          </a:p>
          <a:p>
            <a:r>
              <a:rPr lang="en-US" b="1" dirty="0"/>
              <a:t>Reduced labor costs</a:t>
            </a:r>
            <a:r>
              <a:rPr lang="en-US" dirty="0"/>
              <a:t>. Are willing to take a little less to get the job they want. They understand that working for a company can be about much more than just collecting a paycheck.  Cash or Cachet?</a:t>
            </a:r>
          </a:p>
          <a:p>
            <a:endParaRPr lang="en-US" dirty="0"/>
          </a:p>
        </p:txBody>
      </p:sp>
      <p:sp>
        <p:nvSpPr>
          <p:cNvPr id="4" name="Slide Number Placeholder 3"/>
          <p:cNvSpPr>
            <a:spLocks noGrp="1"/>
          </p:cNvSpPr>
          <p:nvPr>
            <p:ph type="sldNum" sz="quarter" idx="10"/>
          </p:nvPr>
        </p:nvSpPr>
        <p:spPr/>
        <p:txBody>
          <a:bodyPr/>
          <a:lstStyle/>
          <a:p>
            <a:fld id="{5DA0006D-86E4-45F0-B728-FA34230A7F8E}" type="slidenum">
              <a:rPr lang="en-US" smtClean="0"/>
              <a:t>7</a:t>
            </a:fld>
            <a:endParaRPr lang="en-US"/>
          </a:p>
        </p:txBody>
      </p:sp>
    </p:spTree>
    <p:extLst>
      <p:ext uri="{BB962C8B-B14F-4D97-AF65-F5344CB8AC3E}">
        <p14:creationId xmlns:p14="http://schemas.microsoft.com/office/powerpoint/2010/main" val="4162818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DD53E-113B-49BB-8FF6-1F1010661612}" type="slidenum">
              <a:rPr lang="en-US" smtClean="0"/>
              <a:t>8</a:t>
            </a:fld>
            <a:endParaRPr lang="en-US"/>
          </a:p>
        </p:txBody>
      </p:sp>
    </p:spTree>
    <p:extLst>
      <p:ext uri="{BB962C8B-B14F-4D97-AF65-F5344CB8AC3E}">
        <p14:creationId xmlns:p14="http://schemas.microsoft.com/office/powerpoint/2010/main" val="2195916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3"/>
            <a:ext cx="5681980" cy="3894606"/>
          </a:xfrm>
        </p:spPr>
        <p:txBody>
          <a:bodyPr/>
          <a:lstStyle/>
          <a:p>
            <a:r>
              <a:rPr lang="en-US" dirty="0"/>
              <a:t>Norm: no acknowledgement other than an auto-reply message, long delays or no invitation to interview, no feedback following interviews, and no explanation or notice of rejection. Employers are often overwhelmed by the sheer volume of applicants and have little choice but to acknowledge resumes via auto-reply e-mail, if at all. Employers have become extremely cautious about what they say to candidates and to employees. </a:t>
            </a:r>
            <a:r>
              <a:rPr lang="en-US" u="sng" dirty="0"/>
              <a:t>Stop expecting promptness and responsiveness</a:t>
            </a:r>
            <a:r>
              <a:rPr lang="en-US" dirty="0"/>
              <a:t>.</a:t>
            </a:r>
            <a:br>
              <a:rPr lang="en-US" dirty="0"/>
            </a:br>
            <a:r>
              <a:rPr lang="en-US" dirty="0"/>
              <a:t>2. Managers and executives will generally make decisions about hiring and firing based on the organization’s financial condition.  You may not agree, you may not like it, and there’s not much you can do other than file an age discrimination complaint or claim. This is not an action that will endear you to your employer, It may be uncomfortable, but it may be your only option.</a:t>
            </a:r>
            <a:r>
              <a:rPr lang="en-US" b="1" dirty="0"/>
              <a:t/>
            </a:r>
            <a:br>
              <a:rPr lang="en-US" b="1" dirty="0"/>
            </a:br>
            <a:r>
              <a:rPr lang="en-US" dirty="0"/>
              <a:t>3. You can’t challenge legitimate job requirements: Employers are permitted to establish </a:t>
            </a:r>
            <a:r>
              <a:rPr lang="en-US" u="sng" dirty="0"/>
              <a:t>bona fide </a:t>
            </a:r>
            <a:r>
              <a:rPr lang="en-US" dirty="0"/>
              <a:t>(legitimate) job qualifications, and they can even refer to age. For example, An advertising agency can require that a model for teen clothing not be older than a given age. Employers are generally very careful about setting job qualifications—even though they may appear discriminatory. Work in a lab or clinic may require an ability to routinely lift up to 60#. There are cases when you can request a “reasonable accommodation” to permit you to perform the job, but this is generally the only way around job requirements. Sometimes it’s simply necessary to look for a different job.</a:t>
            </a:r>
            <a:br>
              <a:rPr lang="en-US" dirty="0"/>
            </a:br>
            <a:endParaRPr lang="en-US" b="0" dirty="0"/>
          </a:p>
        </p:txBody>
      </p:sp>
      <p:sp>
        <p:nvSpPr>
          <p:cNvPr id="4" name="Slide Number Placeholder 3"/>
          <p:cNvSpPr>
            <a:spLocks noGrp="1"/>
          </p:cNvSpPr>
          <p:nvPr>
            <p:ph type="sldNum" sz="quarter" idx="10"/>
          </p:nvPr>
        </p:nvSpPr>
        <p:spPr/>
        <p:txBody>
          <a:bodyPr/>
          <a:lstStyle/>
          <a:p>
            <a:fld id="{2CADD53E-113B-49BB-8FF6-1F1010661612}" type="slidenum">
              <a:rPr lang="en-US" smtClean="0"/>
              <a:t>9</a:t>
            </a:fld>
            <a:endParaRPr lang="en-US"/>
          </a:p>
        </p:txBody>
      </p:sp>
    </p:spTree>
    <p:extLst>
      <p:ext uri="{BB962C8B-B14F-4D97-AF65-F5344CB8AC3E}">
        <p14:creationId xmlns:p14="http://schemas.microsoft.com/office/powerpoint/2010/main" val="2390126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Get clear on your work objectives. Your clarity and confidence of purpose will come through to employers.</a:t>
            </a:r>
            <a:br>
              <a:rPr lang="en-US" dirty="0"/>
            </a:br>
            <a:endParaRPr lang="en-US" altLang="en-US" dirty="0" smtClean="0"/>
          </a:p>
          <a:p>
            <a:r>
              <a:rPr lang="en-US" altLang="en-US" dirty="0" smtClean="0"/>
              <a:t>How do they know how old you are?</a:t>
            </a:r>
          </a:p>
          <a:p>
            <a:endParaRPr lang="en-US" altLang="en-US" dirty="0" smtClean="0"/>
          </a:p>
          <a:p>
            <a:r>
              <a:rPr lang="en-US" altLang="en-US" dirty="0" smtClean="0"/>
              <a:t>Anticipate and prepare for bias</a:t>
            </a:r>
          </a:p>
          <a:p>
            <a:endParaRPr lang="en-US" altLang="en-US" dirty="0" smtClean="0"/>
          </a:p>
          <a:p>
            <a:r>
              <a:rPr lang="en-US" altLang="en-US" dirty="0" smtClean="0"/>
              <a:t>Exercise and Take care of your health</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9117" indent="-311199">
              <a:defRPr>
                <a:solidFill>
                  <a:schemeClr val="tx1"/>
                </a:solidFill>
                <a:latin typeface="Arial" panose="020B0604020202020204" pitchFamily="34" charset="0"/>
                <a:cs typeface="Arial" panose="020B0604020202020204" pitchFamily="34" charset="0"/>
              </a:defRPr>
            </a:lvl2pPr>
            <a:lvl3pPr marL="1244797" indent="-248959">
              <a:defRPr>
                <a:solidFill>
                  <a:schemeClr val="tx1"/>
                </a:solidFill>
                <a:latin typeface="Arial" panose="020B0604020202020204" pitchFamily="34" charset="0"/>
                <a:cs typeface="Arial" panose="020B0604020202020204" pitchFamily="34" charset="0"/>
              </a:defRPr>
            </a:lvl3pPr>
            <a:lvl4pPr marL="1742714" indent="-248959">
              <a:defRPr>
                <a:solidFill>
                  <a:schemeClr val="tx1"/>
                </a:solidFill>
                <a:latin typeface="Arial" panose="020B0604020202020204" pitchFamily="34" charset="0"/>
                <a:cs typeface="Arial" panose="020B0604020202020204" pitchFamily="34" charset="0"/>
              </a:defRPr>
            </a:lvl4pPr>
            <a:lvl5pPr marL="2240634" indent="-248959">
              <a:defRPr>
                <a:solidFill>
                  <a:schemeClr val="tx1"/>
                </a:solidFill>
                <a:latin typeface="Arial" panose="020B0604020202020204" pitchFamily="34" charset="0"/>
                <a:cs typeface="Arial" panose="020B0604020202020204" pitchFamily="34" charset="0"/>
              </a:defRPr>
            </a:lvl5pPr>
            <a:lvl6pPr marL="273855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36472"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34391"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32309" indent="-248959" defTabSz="49791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37BD38-00F2-4786-AFC0-8AE440606D0D}" type="slidenum">
              <a:rPr lang="en-US" altLang="en-US" smtClean="0"/>
              <a:pPr/>
              <a:t>10</a:t>
            </a:fld>
            <a:endParaRPr lang="en-US" altLang="en-US" smtClean="0"/>
          </a:p>
        </p:txBody>
      </p:sp>
    </p:spTree>
    <p:extLst>
      <p:ext uri="{BB962C8B-B14F-4D97-AF65-F5344CB8AC3E}">
        <p14:creationId xmlns:p14="http://schemas.microsoft.com/office/powerpoint/2010/main" val="329753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FD1A16-CC68-A449-861B-A589B2B26CC1}"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310192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D1A16-CC68-A449-861B-A589B2B26CC1}"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413255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D1A16-CC68-A449-861B-A589B2B26CC1}"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146925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209800"/>
            <a:ext cx="7467600" cy="3429000"/>
          </a:xfrm>
          <a:prstGeom prst="rect">
            <a:avLst/>
          </a:prstGeom>
        </p:spPr>
        <p:txBody>
          <a:bodyPr vert="horz"/>
          <a:lstStyle>
            <a:lvl1pPr marL="0" indent="0" algn="ctr">
              <a:buNone/>
              <a:defRPr>
                <a:solidFill>
                  <a:schemeClr val="tx1">
                    <a:lumMod val="65000"/>
                    <a:lumOff val="3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5775463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D1A16-CC68-A449-861B-A589B2B26CC1}"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148231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D1A16-CC68-A449-861B-A589B2B26CC1}"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402189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FD1A16-CC68-A449-861B-A589B2B26CC1}"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829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FD1A16-CC68-A449-861B-A589B2B26CC1}" type="datetimeFigureOut">
              <a:rPr lang="en-US" smtClean="0"/>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296838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FD1A16-CC68-A449-861B-A589B2B26CC1}" type="datetimeFigureOut">
              <a:rPr lang="en-US" smtClean="0"/>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33110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D1A16-CC68-A449-861B-A589B2B26CC1}" type="datetimeFigureOut">
              <a:rPr lang="en-US" smtClean="0"/>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117308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D1A16-CC68-A449-861B-A589B2B26CC1}"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168652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D1A16-CC68-A449-861B-A589B2B26CC1}"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7C208-AE13-B04B-B554-16DFD7ABBF05}" type="slidenum">
              <a:rPr lang="en-US" smtClean="0"/>
              <a:t>‹#›</a:t>
            </a:fld>
            <a:endParaRPr lang="en-US"/>
          </a:p>
        </p:txBody>
      </p:sp>
    </p:spTree>
    <p:extLst>
      <p:ext uri="{BB962C8B-B14F-4D97-AF65-F5344CB8AC3E}">
        <p14:creationId xmlns:p14="http://schemas.microsoft.com/office/powerpoint/2010/main" val="426081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D1A16-CC68-A449-861B-A589B2B26CC1}" type="datetimeFigureOut">
              <a:rPr lang="en-US" smtClean="0"/>
              <a:t>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7C208-AE13-B04B-B554-16DFD7ABBF05}" type="slidenum">
              <a:rPr lang="en-US" smtClean="0"/>
              <a:t>‹#›</a:t>
            </a:fld>
            <a:endParaRPr lang="en-US"/>
          </a:p>
        </p:txBody>
      </p:sp>
    </p:spTree>
    <p:extLst>
      <p:ext uri="{BB962C8B-B14F-4D97-AF65-F5344CB8AC3E}">
        <p14:creationId xmlns:p14="http://schemas.microsoft.com/office/powerpoint/2010/main" val="256164718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kforce50.com/" TargetMode="External"/><Relationship Id="rId7" Type="http://schemas.openxmlformats.org/officeDocument/2006/relationships/hyperlink" Target="http://www.smartworkforcestrategies.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www.aarp.org/work/employee-benefits/best_employers/" TargetMode="External"/><Relationship Id="rId5" Type="http://schemas.openxmlformats.org/officeDocument/2006/relationships/hyperlink" Target="http://www.simplyhired.com/a/special-searches/fifty-plus" TargetMode="External"/><Relationship Id="rId4" Type="http://schemas.openxmlformats.org/officeDocument/2006/relationships/hyperlink" Target="http://www.jobs4point0.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aarp.org/work/employee-rights/info-05-2008/what_you_can_do_about_age_bias.2.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66"/>
          </a:solidFill>
          <a:ln w="28575">
            <a:solidFill>
              <a:srgbClr val="C00000"/>
            </a:solidFill>
          </a:ln>
        </p:spPr>
        <p:txBody>
          <a:bodyPr/>
          <a:lstStyle/>
          <a:p>
            <a:pPr algn="ctr"/>
            <a:r>
              <a:rPr lang="en-US" b="1" dirty="0"/>
              <a:t>Experience as an Advantage</a:t>
            </a:r>
            <a:endParaRPr lang="en-US" dirty="0"/>
          </a:p>
        </p:txBody>
      </p:sp>
      <p:sp>
        <p:nvSpPr>
          <p:cNvPr id="4" name="Rectangle 3"/>
          <p:cNvSpPr/>
          <p:nvPr/>
        </p:nvSpPr>
        <p:spPr>
          <a:xfrm>
            <a:off x="885370" y="2433187"/>
            <a:ext cx="6084888" cy="2123658"/>
          </a:xfrm>
          <a:prstGeom prst="rect">
            <a:avLst/>
          </a:prstGeom>
        </p:spPr>
        <p:txBody>
          <a:bodyPr wrap="square">
            <a:spAutoFit/>
          </a:bodyPr>
          <a:lstStyle/>
          <a:p>
            <a:pPr marL="342900" indent="-342900" defTabSz="914400" eaLnBrk="1" hangingPunct="1">
              <a:spcBef>
                <a:spcPts val="800"/>
              </a:spcBef>
              <a:buClr>
                <a:prstClr val="black">
                  <a:lumMod val="65000"/>
                  <a:lumOff val="35000"/>
                </a:prstClr>
              </a:buClr>
              <a:buSzPct val="100000"/>
              <a:buFont typeface="Arial" charset="0"/>
              <a:buChar char="•"/>
              <a:defRPr/>
            </a:pPr>
            <a:r>
              <a:rPr lang="en-US" sz="2800" b="1" kern="0" dirty="0" smtClean="0">
                <a:ea typeface="ＭＳ Ｐゴシック" charset="0"/>
                <a:cs typeface="Arial"/>
                <a:sym typeface="Futura Book" charset="0"/>
              </a:rPr>
              <a:t>Being 40</a:t>
            </a:r>
            <a:r>
              <a:rPr lang="en-US" sz="2800" b="1" kern="0" dirty="0">
                <a:ea typeface="ＭＳ Ｐゴシック" charset="0"/>
                <a:cs typeface="Arial"/>
                <a:sym typeface="Futura Book" charset="0"/>
              </a:rPr>
              <a:t>+ in the </a:t>
            </a:r>
            <a:r>
              <a:rPr lang="en-US" sz="2800" b="1" kern="0" dirty="0" smtClean="0">
                <a:ea typeface="ＭＳ Ｐゴシック" charset="0"/>
                <a:cs typeface="Arial"/>
                <a:sym typeface="Futura Book" charset="0"/>
              </a:rPr>
              <a:t>workforce</a:t>
            </a:r>
          </a:p>
          <a:p>
            <a:pPr marL="342900" indent="-342900" defTabSz="914400" eaLnBrk="1" hangingPunct="1">
              <a:spcBef>
                <a:spcPts val="800"/>
              </a:spcBef>
              <a:buClr>
                <a:prstClr val="black">
                  <a:lumMod val="65000"/>
                  <a:lumOff val="35000"/>
                </a:prstClr>
              </a:buClr>
              <a:buSzPct val="100000"/>
              <a:buFont typeface="Arial" charset="0"/>
              <a:buChar char="•"/>
              <a:defRPr/>
            </a:pPr>
            <a:r>
              <a:rPr lang="en-US" sz="2800" b="1" kern="0" dirty="0" smtClean="0">
                <a:ea typeface="ＭＳ Ｐゴシック" charset="0"/>
                <a:cs typeface="Arial"/>
                <a:sym typeface="Futura Book" charset="0"/>
              </a:rPr>
              <a:t>Employer Views</a:t>
            </a:r>
            <a:endParaRPr lang="en-US" sz="2800" b="1" kern="0" dirty="0">
              <a:ea typeface="ＭＳ Ｐゴシック" charset="0"/>
              <a:cs typeface="Arial"/>
              <a:sym typeface="Futura Book" charset="0"/>
            </a:endParaRPr>
          </a:p>
          <a:p>
            <a:pPr marL="342900" indent="-342900" defTabSz="914400" eaLnBrk="1" hangingPunct="1">
              <a:spcBef>
                <a:spcPts val="800"/>
              </a:spcBef>
              <a:buClr>
                <a:prstClr val="black">
                  <a:lumMod val="65000"/>
                  <a:lumOff val="35000"/>
                </a:prstClr>
              </a:buClr>
              <a:buSzPct val="100000"/>
              <a:buFont typeface="Arial" charset="0"/>
              <a:buChar char="•"/>
              <a:defRPr/>
            </a:pPr>
            <a:r>
              <a:rPr lang="en-US" sz="2800" b="1" kern="0" dirty="0" smtClean="0">
                <a:ea typeface="ＭＳ Ｐゴシック" charset="0"/>
                <a:cs typeface="Arial"/>
                <a:sym typeface="Futura Book" charset="0"/>
              </a:rPr>
              <a:t>Techniques to address biases</a:t>
            </a:r>
            <a:endParaRPr lang="en-US" sz="2800" b="1" kern="0" dirty="0">
              <a:ea typeface="ＭＳ Ｐゴシック" charset="0"/>
              <a:cs typeface="Arial"/>
              <a:sym typeface="Futura Book" charset="0"/>
            </a:endParaRPr>
          </a:p>
          <a:p>
            <a:pPr defTabSz="914400" eaLnBrk="1" hangingPunct="1">
              <a:spcBef>
                <a:spcPts val="800"/>
              </a:spcBef>
              <a:buClr>
                <a:prstClr val="black">
                  <a:lumMod val="65000"/>
                  <a:lumOff val="35000"/>
                </a:prstClr>
              </a:buClr>
              <a:buSzPct val="100000"/>
              <a:defRPr/>
            </a:pPr>
            <a:endParaRPr lang="en-US" sz="2800" b="1" kern="0" dirty="0">
              <a:ea typeface="ＭＳ Ｐゴシック" charset="0"/>
              <a:cs typeface="Arial"/>
              <a:sym typeface="Futura Book" charset="0"/>
            </a:endParaRP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421124" y="2311702"/>
            <a:ext cx="2092640"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173741" y="5395306"/>
            <a:ext cx="4796517" cy="685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3075439" y="5970302"/>
            <a:ext cx="2993128" cy="523220"/>
          </a:xfrm>
          <a:prstGeom prst="rect">
            <a:avLst/>
          </a:prstGeom>
        </p:spPr>
        <p:txBody>
          <a:bodyPr wrap="none">
            <a:spAutoFit/>
          </a:bodyPr>
          <a:lstStyle/>
          <a:p>
            <a:pPr algn="ctr">
              <a:defRPr/>
            </a:pPr>
            <a:r>
              <a:rPr lang="en-US" sz="2800" kern="0" dirty="0">
                <a:ea typeface="ヒラギノ角ゴ ProN W3" charset="0"/>
                <a:cs typeface="Arial"/>
                <a:sym typeface="Futura Book" charset="0"/>
              </a:rPr>
              <a:t>R. Anne </a:t>
            </a:r>
            <a:r>
              <a:rPr lang="en-US" sz="2800" kern="0" dirty="0" smtClean="0">
                <a:ea typeface="ヒラギノ角ゴ ProN W3" charset="0"/>
                <a:cs typeface="Arial"/>
                <a:sym typeface="Futura Book" charset="0"/>
              </a:rPr>
              <a:t>Hull, </a:t>
            </a:r>
            <a:r>
              <a:rPr lang="en-US" sz="2400" kern="0" dirty="0" smtClean="0">
                <a:ea typeface="ヒラギノ角ゴ ProN W3" charset="0"/>
                <a:cs typeface="Arial"/>
                <a:sym typeface="Futura Book" charset="0"/>
              </a:rPr>
              <a:t>M.Ed</a:t>
            </a:r>
            <a:r>
              <a:rPr lang="en-US" sz="2800" kern="0" dirty="0" smtClean="0">
                <a:ea typeface="ヒラギノ角ゴ ProN W3" charset="0"/>
                <a:cs typeface="Arial"/>
                <a:sym typeface="Futura Book" charset="0"/>
              </a:rPr>
              <a:t> </a:t>
            </a:r>
            <a:endParaRPr lang="en-US" sz="2800" kern="0" dirty="0">
              <a:ea typeface="ヒラギノ角ゴ ProN W3" charset="0"/>
              <a:cs typeface="Arial"/>
              <a:sym typeface="Futura Book" charset="0"/>
            </a:endParaRPr>
          </a:p>
        </p:txBody>
      </p:sp>
    </p:spTree>
    <p:extLst>
      <p:ext uri="{BB962C8B-B14F-4D97-AF65-F5344CB8AC3E}">
        <p14:creationId xmlns:p14="http://schemas.microsoft.com/office/powerpoint/2010/main" val="97344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2"/>
          <p:cNvSpPr txBox="1">
            <a:spLocks noChangeArrowheads="1"/>
          </p:cNvSpPr>
          <p:nvPr/>
        </p:nvSpPr>
        <p:spPr bwMode="auto">
          <a:xfrm>
            <a:off x="1352550" y="21907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9460" name="TextBox 3"/>
          <p:cNvSpPr txBox="1">
            <a:spLocks noChangeArrowheads="1"/>
          </p:cNvSpPr>
          <p:nvPr/>
        </p:nvSpPr>
        <p:spPr bwMode="auto">
          <a:xfrm>
            <a:off x="1352550" y="2165817"/>
            <a:ext cx="468294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indent="-514350">
              <a:buFont typeface="+mj-lt"/>
              <a:buAutoNum type="arabicPeriod"/>
            </a:pPr>
            <a:r>
              <a:rPr lang="en-US" altLang="en-US" sz="2800" dirty="0" smtClean="0"/>
              <a:t>Believe </a:t>
            </a:r>
            <a:r>
              <a:rPr lang="en-US" altLang="en-US" sz="2800" dirty="0"/>
              <a:t>in </a:t>
            </a:r>
            <a:r>
              <a:rPr lang="en-US" altLang="en-US" sz="2800" dirty="0" smtClean="0"/>
              <a:t>yourself</a:t>
            </a:r>
          </a:p>
          <a:p>
            <a:pPr marL="514350" indent="-514350">
              <a:buFont typeface="+mj-lt"/>
              <a:buAutoNum type="arabicPeriod"/>
            </a:pPr>
            <a:endParaRPr lang="en-US" altLang="en-US" sz="2800" dirty="0" smtClean="0"/>
          </a:p>
          <a:p>
            <a:pPr marL="514350" indent="-514350">
              <a:buFont typeface="+mj-lt"/>
              <a:buAutoNum type="arabicPeriod"/>
            </a:pPr>
            <a:endParaRPr lang="en-US" altLang="en-US" sz="2800" dirty="0" smtClean="0"/>
          </a:p>
          <a:p>
            <a:pPr marL="514350" indent="-514350">
              <a:buFont typeface="+mj-lt"/>
              <a:buAutoNum type="arabicPeriod"/>
            </a:pPr>
            <a:r>
              <a:rPr lang="en-US" altLang="en-US" sz="2800" dirty="0" smtClean="0"/>
              <a:t>Take care of your health</a:t>
            </a:r>
            <a:endParaRPr lang="en-US" alt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259441" y="1993054"/>
            <a:ext cx="2318816" cy="2646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721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030320" y="2852158"/>
            <a:ext cx="2076450" cy="3048000"/>
          </a:xfrm>
          <a:prstGeom prst="rect">
            <a:avLst/>
          </a:prstGeom>
        </p:spPr>
      </p:pic>
      <p:sp>
        <p:nvSpPr>
          <p:cNvPr id="5" name="TextBox 4"/>
          <p:cNvSpPr txBox="1"/>
          <p:nvPr/>
        </p:nvSpPr>
        <p:spPr>
          <a:xfrm>
            <a:off x="1466850" y="2048530"/>
            <a:ext cx="4191340" cy="523220"/>
          </a:xfrm>
          <a:prstGeom prst="rect">
            <a:avLst/>
          </a:prstGeom>
          <a:noFill/>
        </p:spPr>
        <p:txBody>
          <a:bodyPr wrap="none" rtlCol="0">
            <a:spAutoFit/>
          </a:bodyPr>
          <a:lstStyle/>
          <a:p>
            <a:r>
              <a:rPr lang="en-US" sz="2800" dirty="0" smtClean="0"/>
              <a:t>3. Reframe your experience</a:t>
            </a:r>
            <a:endParaRPr lang="en-US" sz="2800" dirty="0"/>
          </a:p>
        </p:txBody>
      </p:sp>
      <p:sp>
        <p:nvSpPr>
          <p:cNvPr id="7" name="Rectangle 6"/>
          <p:cNvSpPr/>
          <p:nvPr/>
        </p:nvSpPr>
        <p:spPr>
          <a:xfrm>
            <a:off x="1468293" y="2944245"/>
            <a:ext cx="3476786" cy="523220"/>
          </a:xfrm>
          <a:prstGeom prst="rect">
            <a:avLst/>
          </a:prstGeom>
        </p:spPr>
        <p:txBody>
          <a:bodyPr wrap="none">
            <a:spAutoFit/>
          </a:bodyPr>
          <a:lstStyle/>
          <a:p>
            <a:r>
              <a:rPr lang="en-US" altLang="en-US" sz="2800" dirty="0" smtClean="0"/>
              <a:t>4. Prepare </a:t>
            </a:r>
            <a:r>
              <a:rPr lang="en-US" altLang="en-US" sz="2800" dirty="0"/>
              <a:t>your stories</a:t>
            </a:r>
          </a:p>
        </p:txBody>
      </p:sp>
      <p:sp>
        <p:nvSpPr>
          <p:cNvPr id="8" name="TextBox 7"/>
          <p:cNvSpPr txBox="1"/>
          <p:nvPr/>
        </p:nvSpPr>
        <p:spPr>
          <a:xfrm>
            <a:off x="1468293" y="3852938"/>
            <a:ext cx="3994876" cy="523220"/>
          </a:xfrm>
          <a:prstGeom prst="rect">
            <a:avLst/>
          </a:prstGeom>
          <a:noFill/>
        </p:spPr>
        <p:txBody>
          <a:bodyPr wrap="none" rtlCol="0">
            <a:spAutoFit/>
          </a:bodyPr>
          <a:lstStyle/>
          <a:p>
            <a:r>
              <a:rPr lang="en-US" sz="2800" dirty="0" smtClean="0"/>
              <a:t> 5. Look in the right places</a:t>
            </a:r>
            <a:endParaRPr lang="en-US" sz="2800" dirty="0"/>
          </a:p>
        </p:txBody>
      </p:sp>
      <p:sp>
        <p:nvSpPr>
          <p:cNvPr id="9" name="TextBox 8"/>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192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bwMode="auto">
          <a:xfrm rot="10800000">
            <a:off x="4229099" y="1943101"/>
            <a:ext cx="2419350" cy="2724150"/>
          </a:xfrm>
          <a:prstGeom prst="triangle">
            <a:avLst/>
          </a:prstGeom>
          <a:solidFill>
            <a:srgbClr val="FFFF00"/>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 name="Rectangle 2"/>
          <p:cNvSpPr/>
          <p:nvPr/>
        </p:nvSpPr>
        <p:spPr>
          <a:xfrm>
            <a:off x="4663469" y="1905000"/>
            <a:ext cx="1737331" cy="923330"/>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85%</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Oval 4"/>
          <p:cNvSpPr/>
          <p:nvPr/>
        </p:nvSpPr>
        <p:spPr bwMode="auto">
          <a:xfrm>
            <a:off x="5186361" y="4972050"/>
            <a:ext cx="504826" cy="438150"/>
          </a:xfrm>
          <a:prstGeom prst="ellipse">
            <a:avLst/>
          </a:prstGeom>
          <a:solidFill>
            <a:srgbClr val="FFFF00"/>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nvSpPr>
        <p:spPr>
          <a:xfrm>
            <a:off x="1163031" y="1014860"/>
            <a:ext cx="7000875" cy="708025"/>
          </a:xfrm>
          <a:prstGeom prst="rect">
            <a:avLst/>
          </a:prstGeom>
          <a:noFill/>
        </p:spPr>
        <p:txBody>
          <a:bodyPr wrap="none">
            <a:spAutoFit/>
          </a:bodyPr>
          <a:lstStyle/>
          <a:p>
            <a:pPr>
              <a:defRPr/>
            </a:pPr>
            <a:r>
              <a:rPr lang="en-US" sz="4000" kern="0" dirty="0">
                <a:solidFill>
                  <a:prstClr val="black">
                    <a:lumMod val="65000"/>
                    <a:lumOff val="35000"/>
                  </a:prstClr>
                </a:solidFill>
                <a:ea typeface="ＭＳ Ｐゴシック" charset="0"/>
                <a:cs typeface="Arial"/>
                <a:sym typeface="Futura Book" charset="0"/>
              </a:rPr>
              <a:t>Techniques to address biases</a:t>
            </a:r>
            <a:endParaRPr lang="en-US" sz="4000" dirty="0"/>
          </a:p>
        </p:txBody>
      </p:sp>
      <p:sp>
        <p:nvSpPr>
          <p:cNvPr id="2" name="TextBox 1"/>
          <p:cNvSpPr txBox="1"/>
          <p:nvPr/>
        </p:nvSpPr>
        <p:spPr>
          <a:xfrm>
            <a:off x="5008705" y="5725942"/>
            <a:ext cx="3621632" cy="707886"/>
          </a:xfrm>
          <a:prstGeom prst="rect">
            <a:avLst/>
          </a:prstGeom>
          <a:noFill/>
        </p:spPr>
        <p:txBody>
          <a:bodyPr wrap="none" rtlCol="0">
            <a:spAutoFit/>
          </a:bodyPr>
          <a:lstStyle/>
          <a:p>
            <a:r>
              <a:rPr lang="en-US" sz="2000" b="1" dirty="0"/>
              <a:t>www.PeopleHirePeople.com</a:t>
            </a:r>
          </a:p>
          <a:p>
            <a:endParaRPr lang="en-US" sz="2000" dirty="0"/>
          </a:p>
        </p:txBody>
      </p:sp>
      <p:sp>
        <p:nvSpPr>
          <p:cNvPr id="7" name="TextBox 6"/>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703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44480" y="1997573"/>
            <a:ext cx="72390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2800" dirty="0"/>
              <a:t>Get digital – online profiles │ </a:t>
            </a:r>
            <a:r>
              <a:rPr lang="en-US" altLang="en-US" sz="2800" dirty="0" smtClean="0"/>
              <a:t>participation</a:t>
            </a:r>
            <a:endParaRPr lang="en-US" altLang="en-US" sz="2800" dirty="0"/>
          </a:p>
          <a:p>
            <a:pPr>
              <a:buFont typeface="Arial" panose="020B0604020202020204" pitchFamily="34" charset="0"/>
              <a:buChar char="•"/>
            </a:pPr>
            <a:r>
              <a:rPr lang="en-US" altLang="en-US" sz="2800" dirty="0"/>
              <a:t>Get noticed for the right reasons</a:t>
            </a:r>
          </a:p>
          <a:p>
            <a:pPr>
              <a:buFont typeface="Arial" panose="020B0604020202020204" pitchFamily="34" charset="0"/>
              <a:buChar char="•"/>
            </a:pPr>
            <a:r>
              <a:rPr lang="en-US" altLang="en-US" sz="2800" dirty="0" smtClean="0"/>
              <a:t>Get </a:t>
            </a:r>
            <a:r>
              <a:rPr lang="en-US" altLang="en-US" sz="2800" dirty="0"/>
              <a:t>your network onboard</a:t>
            </a:r>
          </a:p>
          <a:p>
            <a:pPr>
              <a:buFont typeface="Arial" panose="020B0604020202020204" pitchFamily="34" charset="0"/>
              <a:buChar char="•"/>
            </a:pPr>
            <a:r>
              <a:rPr lang="en-US" altLang="en-US" sz="2800" dirty="0" smtClean="0"/>
              <a:t>Find employee referrals</a:t>
            </a:r>
          </a:p>
          <a:p>
            <a:pPr>
              <a:buFont typeface="Arial" panose="020B0604020202020204" pitchFamily="34" charset="0"/>
              <a:buChar char="•"/>
            </a:pPr>
            <a:r>
              <a:rPr lang="en-US" altLang="en-US" sz="2800" dirty="0" smtClean="0"/>
              <a:t>Meet </a:t>
            </a:r>
            <a:r>
              <a:rPr lang="en-US" altLang="en-US" sz="2800" dirty="0"/>
              <a:t>the decision-maker first</a:t>
            </a:r>
          </a:p>
          <a:p>
            <a:pPr>
              <a:buFont typeface="Arial" panose="020B0604020202020204" pitchFamily="34" charset="0"/>
              <a:buChar char="•"/>
            </a:pPr>
            <a:endParaRPr lang="en-US" altLang="en-US" sz="2800" dirty="0"/>
          </a:p>
          <a:p>
            <a:pPr>
              <a:buFont typeface="Arial" panose="020B0604020202020204" pitchFamily="34" charset="0"/>
              <a:buChar char="•"/>
            </a:pPr>
            <a:endParaRPr lang="en-US" altLang="en-US" sz="2800"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481571" y="3905788"/>
            <a:ext cx="2335345" cy="291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44480" y="3382568"/>
            <a:ext cx="473206" cy="523220"/>
          </a:xfrm>
          <a:prstGeom prst="rect">
            <a:avLst/>
          </a:prstGeom>
          <a:noFill/>
        </p:spPr>
        <p:txBody>
          <a:bodyPr wrap="none" rtlCol="0">
            <a:spAutoFit/>
          </a:bodyPr>
          <a:lstStyle/>
          <a:p>
            <a:pPr marL="285750" indent="-285750">
              <a:buFont typeface="Arial" panose="020B0604020202020204" pitchFamily="34" charset="0"/>
              <a:buChar char="•"/>
            </a:pPr>
            <a:endParaRPr lang="en-US" sz="2800" dirty="0"/>
          </a:p>
        </p:txBody>
      </p:sp>
      <p:sp>
        <p:nvSpPr>
          <p:cNvPr id="7" name="TextBox 6"/>
          <p:cNvSpPr txBox="1"/>
          <p:nvPr/>
        </p:nvSpPr>
        <p:spPr>
          <a:xfrm>
            <a:off x="844480" y="4012670"/>
            <a:ext cx="473206" cy="523220"/>
          </a:xfrm>
          <a:prstGeom prst="rect">
            <a:avLst/>
          </a:prstGeom>
          <a:noFill/>
        </p:spPr>
        <p:txBody>
          <a:bodyPr wrap="none" rtlCol="0">
            <a:spAutoFit/>
          </a:bodyPr>
          <a:lstStyle/>
          <a:p>
            <a:pPr marL="285750" indent="-285750">
              <a:buFont typeface="Arial" panose="020B0604020202020204" pitchFamily="34" charset="0"/>
              <a:buChar char="•"/>
            </a:pPr>
            <a:endParaRPr lang="en-US" sz="2800" dirty="0"/>
          </a:p>
        </p:txBody>
      </p:sp>
      <p:sp>
        <p:nvSpPr>
          <p:cNvPr id="8" name="TextBox 7"/>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572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4213" y="1977717"/>
            <a:ext cx="2007281" cy="584775"/>
          </a:xfrm>
          <a:prstGeom prst="rect">
            <a:avLst/>
          </a:prstGeom>
          <a:noFill/>
        </p:spPr>
        <p:txBody>
          <a:bodyPr wrap="none">
            <a:spAutoFit/>
          </a:bodyPr>
          <a:lstStyle/>
          <a:p>
            <a:pPr>
              <a:defRPr/>
            </a:pPr>
            <a:r>
              <a:rPr lang="en-US" sz="3200" b="1" kern="0" dirty="0">
                <a:ea typeface="ＭＳ Ｐゴシック" charset="0"/>
                <a:cs typeface="Arial"/>
                <a:sym typeface="Futura Book" charset="0"/>
              </a:rPr>
              <a:t>Resumes</a:t>
            </a:r>
            <a:endParaRPr lang="en-US" sz="3200" b="1" dirty="0"/>
          </a:p>
        </p:txBody>
      </p:sp>
      <p:sp>
        <p:nvSpPr>
          <p:cNvPr id="3" name="TextBox 2"/>
          <p:cNvSpPr txBox="1"/>
          <p:nvPr/>
        </p:nvSpPr>
        <p:spPr>
          <a:xfrm>
            <a:off x="1162050" y="1043673"/>
            <a:ext cx="7000875" cy="708025"/>
          </a:xfrm>
          <a:prstGeom prst="rect">
            <a:avLst/>
          </a:prstGeom>
          <a:noFill/>
        </p:spPr>
        <p:txBody>
          <a:bodyPr wrap="none">
            <a:spAutoFit/>
          </a:bodyPr>
          <a:lstStyle/>
          <a:p>
            <a:pPr>
              <a:defRPr/>
            </a:pPr>
            <a:r>
              <a:rPr lang="en-US" sz="4000" kern="0" dirty="0">
                <a:solidFill>
                  <a:prstClr val="black">
                    <a:lumMod val="65000"/>
                    <a:lumOff val="35000"/>
                  </a:prstClr>
                </a:solidFill>
                <a:ea typeface="ＭＳ Ｐゴシック" charset="0"/>
                <a:cs typeface="Arial"/>
                <a:sym typeface="Futura Book" charset="0"/>
              </a:rPr>
              <a:t>Techniques to address biases</a:t>
            </a:r>
            <a:endParaRPr lang="en-US" sz="4000" dirty="0"/>
          </a:p>
        </p:txBody>
      </p:sp>
      <p:sp>
        <p:nvSpPr>
          <p:cNvPr id="23556" name="TextBox 3"/>
          <p:cNvSpPr txBox="1">
            <a:spLocks noChangeArrowheads="1"/>
          </p:cNvSpPr>
          <p:nvPr/>
        </p:nvSpPr>
        <p:spPr bwMode="auto">
          <a:xfrm>
            <a:off x="1524793" y="2562492"/>
            <a:ext cx="613501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2800" dirty="0"/>
              <a:t>Update vocabulary and punctuation</a:t>
            </a:r>
          </a:p>
          <a:p>
            <a:pPr>
              <a:buFont typeface="Arial" panose="020B0604020202020204" pitchFamily="34" charset="0"/>
              <a:buChar char="•"/>
            </a:pPr>
            <a:r>
              <a:rPr lang="en-US" altLang="en-US" sz="2800" dirty="0"/>
              <a:t>Show your social media fluency</a:t>
            </a:r>
          </a:p>
          <a:p>
            <a:pPr>
              <a:buFont typeface="Arial" panose="020B0604020202020204" pitchFamily="34" charset="0"/>
              <a:buChar char="•"/>
            </a:pPr>
            <a:r>
              <a:rPr lang="en-US" altLang="en-US" sz="2800" dirty="0" smtClean="0"/>
              <a:t>Stick </a:t>
            </a:r>
            <a:r>
              <a:rPr lang="en-US" altLang="en-US" sz="2800" dirty="0"/>
              <a:t>to </a:t>
            </a:r>
            <a:r>
              <a:rPr lang="en-US" altLang="en-US" sz="2800" dirty="0">
                <a:solidFill>
                  <a:srgbClr val="C00000"/>
                </a:solidFill>
              </a:rPr>
              <a:t>relevant</a:t>
            </a:r>
            <a:r>
              <a:rPr lang="en-US" altLang="en-US" sz="2800" dirty="0"/>
              <a:t> experience</a:t>
            </a:r>
          </a:p>
          <a:p>
            <a:pPr>
              <a:buFont typeface="Arial" panose="020B0604020202020204" pitchFamily="34" charset="0"/>
              <a:buChar char="•"/>
            </a:pPr>
            <a:r>
              <a:rPr lang="en-US" altLang="en-US" sz="2800" dirty="0"/>
              <a:t>Show </a:t>
            </a:r>
            <a:r>
              <a:rPr lang="en-US" altLang="en-US" sz="2800" b="1" dirty="0"/>
              <a:t>results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439939">
            <a:off x="6054399" y="3849684"/>
            <a:ext cx="2081981" cy="2701701"/>
          </a:xfrm>
          <a:prstGeom prst="rect">
            <a:avLst/>
          </a:prstGeom>
        </p:spPr>
      </p:pic>
      <p:sp>
        <p:nvSpPr>
          <p:cNvPr id="6" name="TextBox 5"/>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7979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24213" y="1881188"/>
            <a:ext cx="2188420" cy="584775"/>
          </a:xfrm>
          <a:prstGeom prst="rect">
            <a:avLst/>
          </a:prstGeom>
          <a:noFill/>
        </p:spPr>
        <p:txBody>
          <a:bodyPr wrap="none">
            <a:spAutoFit/>
          </a:bodyPr>
          <a:lstStyle/>
          <a:p>
            <a:pPr>
              <a:defRPr/>
            </a:pPr>
            <a:r>
              <a:rPr lang="en-US" sz="3200" b="1" kern="0" dirty="0">
                <a:ea typeface="ＭＳ Ｐゴシック" charset="0"/>
                <a:cs typeface="Arial"/>
                <a:sym typeface="Futura Book" charset="0"/>
              </a:rPr>
              <a:t>Interviews</a:t>
            </a:r>
            <a:endParaRPr lang="en-US" sz="3200" b="1" dirty="0"/>
          </a:p>
        </p:txBody>
      </p:sp>
      <p:sp>
        <p:nvSpPr>
          <p:cNvPr id="4" name="TextBox 3"/>
          <p:cNvSpPr txBox="1"/>
          <p:nvPr/>
        </p:nvSpPr>
        <p:spPr>
          <a:xfrm>
            <a:off x="1104900" y="1014858"/>
            <a:ext cx="7000875" cy="708025"/>
          </a:xfrm>
          <a:prstGeom prst="rect">
            <a:avLst/>
          </a:prstGeom>
          <a:noFill/>
        </p:spPr>
        <p:txBody>
          <a:bodyPr wrap="none">
            <a:spAutoFit/>
          </a:bodyPr>
          <a:lstStyle/>
          <a:p>
            <a:pPr>
              <a:defRPr/>
            </a:pPr>
            <a:r>
              <a:rPr lang="en-US" sz="4000" kern="0" dirty="0">
                <a:solidFill>
                  <a:prstClr val="black">
                    <a:lumMod val="65000"/>
                    <a:lumOff val="35000"/>
                  </a:prstClr>
                </a:solidFill>
                <a:ea typeface="ＭＳ Ｐゴシック" charset="0"/>
                <a:cs typeface="Arial"/>
                <a:sym typeface="Futura Book" charset="0"/>
              </a:rPr>
              <a:t>Techniques to address biases</a:t>
            </a:r>
            <a:endParaRPr lang="en-US" sz="4000" dirty="0"/>
          </a:p>
        </p:txBody>
      </p:sp>
      <p:sp>
        <p:nvSpPr>
          <p:cNvPr id="24580" name="TextBox 1"/>
          <p:cNvSpPr txBox="1">
            <a:spLocks noChangeArrowheads="1"/>
          </p:cNvSpPr>
          <p:nvPr/>
        </p:nvSpPr>
        <p:spPr bwMode="auto">
          <a:xfrm>
            <a:off x="1392238" y="2527519"/>
            <a:ext cx="5639183"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buFont typeface="Arial" panose="020B0604020202020204" pitchFamily="34" charset="0"/>
              <a:buChar char="•"/>
            </a:pPr>
            <a:r>
              <a:rPr lang="en-US" altLang="en-US" sz="2800" dirty="0"/>
              <a:t>What do they really want to know?</a:t>
            </a:r>
          </a:p>
          <a:p>
            <a:pPr marL="457200" indent="-457200">
              <a:buFont typeface="Arial" panose="020B0604020202020204" pitchFamily="34" charset="0"/>
              <a:buChar char="•"/>
            </a:pPr>
            <a:r>
              <a:rPr lang="en-US" altLang="en-US" sz="2800" dirty="0"/>
              <a:t>Use recent examples</a:t>
            </a:r>
          </a:p>
          <a:p>
            <a:pPr marL="457200" indent="-457200">
              <a:buFont typeface="Arial" panose="020B0604020202020204" pitchFamily="34" charset="0"/>
              <a:buChar char="•"/>
            </a:pPr>
            <a:r>
              <a:rPr lang="en-US" altLang="en-US" sz="2800" dirty="0"/>
              <a:t>Energy and enthusiasm</a:t>
            </a:r>
          </a:p>
          <a:p>
            <a:pPr marL="457200" indent="-457200">
              <a:buFont typeface="Arial" panose="020B0604020202020204" pitchFamily="34" charset="0"/>
              <a:buChar char="•"/>
            </a:pPr>
            <a:r>
              <a:rPr lang="en-US" altLang="en-US" sz="2800" dirty="0"/>
              <a:t>Talk about results and future </a:t>
            </a:r>
            <a:r>
              <a:rPr lang="en-US" altLang="en-US" sz="2800" dirty="0" smtClean="0"/>
              <a:t>benefits for the employer</a:t>
            </a:r>
            <a:endParaRPr lang="en-US" altLang="en-US" sz="2800" dirty="0"/>
          </a:p>
          <a:p>
            <a:endParaRPr lang="en-US" altLang="en-US"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5977" y="3198921"/>
            <a:ext cx="2039299" cy="3032015"/>
          </a:xfrm>
          <a:prstGeom prst="rect">
            <a:avLst/>
          </a:prstGeom>
        </p:spPr>
      </p:pic>
      <p:sp>
        <p:nvSpPr>
          <p:cNvPr id="6" name="TextBox 5"/>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78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1395413" y="2495058"/>
            <a:ext cx="522611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dirty="0"/>
              <a:t>AVOID:  </a:t>
            </a:r>
          </a:p>
          <a:p>
            <a:pPr marL="457200" indent="-457200">
              <a:buFont typeface="Arial" panose="020B0604020202020204" pitchFamily="34" charset="0"/>
              <a:buChar char="•"/>
            </a:pPr>
            <a:r>
              <a:rPr lang="en-US" altLang="en-US" sz="2800" dirty="0"/>
              <a:t>The “look”</a:t>
            </a:r>
          </a:p>
          <a:p>
            <a:pPr marL="457200" indent="-457200">
              <a:buFont typeface="Arial" panose="020B0604020202020204" pitchFamily="34" charset="0"/>
              <a:buChar char="•"/>
            </a:pPr>
            <a:r>
              <a:rPr lang="en-US" altLang="en-US" sz="2800" dirty="0"/>
              <a:t>A parental tone of voice</a:t>
            </a:r>
          </a:p>
          <a:p>
            <a:pPr marL="457200" indent="-457200">
              <a:buFont typeface="Arial" panose="020B0604020202020204" pitchFamily="34" charset="0"/>
              <a:buChar char="•"/>
            </a:pPr>
            <a:r>
              <a:rPr lang="en-US" altLang="en-US" sz="2800" dirty="0"/>
              <a:t>Dated phrases or milestones</a:t>
            </a:r>
          </a:p>
        </p:txBody>
      </p:sp>
      <p:sp>
        <p:nvSpPr>
          <p:cNvPr id="5" name="TextBox 4"/>
          <p:cNvSpPr txBox="1"/>
          <p:nvPr/>
        </p:nvSpPr>
        <p:spPr>
          <a:xfrm>
            <a:off x="3224213" y="1881188"/>
            <a:ext cx="2188420" cy="584775"/>
          </a:xfrm>
          <a:prstGeom prst="rect">
            <a:avLst/>
          </a:prstGeom>
          <a:noFill/>
        </p:spPr>
        <p:txBody>
          <a:bodyPr wrap="none">
            <a:spAutoFit/>
          </a:bodyPr>
          <a:lstStyle/>
          <a:p>
            <a:pPr>
              <a:defRPr/>
            </a:pPr>
            <a:r>
              <a:rPr lang="en-US" sz="3200" b="1" kern="0" dirty="0">
                <a:ea typeface="ＭＳ Ｐゴシック" charset="0"/>
                <a:cs typeface="Arial"/>
                <a:sym typeface="Futura Book" charset="0"/>
              </a:rPr>
              <a:t>Interviews</a:t>
            </a:r>
            <a:endParaRPr lang="en-US" sz="3200" b="1" dirty="0"/>
          </a:p>
        </p:txBody>
      </p:sp>
      <p:sp>
        <p:nvSpPr>
          <p:cNvPr id="6" name="TextBox 5"/>
          <p:cNvSpPr txBox="1"/>
          <p:nvPr/>
        </p:nvSpPr>
        <p:spPr>
          <a:xfrm>
            <a:off x="1104900" y="1014858"/>
            <a:ext cx="7000875" cy="708025"/>
          </a:xfrm>
          <a:prstGeom prst="rect">
            <a:avLst/>
          </a:prstGeom>
          <a:noFill/>
        </p:spPr>
        <p:txBody>
          <a:bodyPr wrap="none">
            <a:spAutoFit/>
          </a:bodyPr>
          <a:lstStyle/>
          <a:p>
            <a:pPr>
              <a:defRPr/>
            </a:pPr>
            <a:r>
              <a:rPr lang="en-US" sz="4000" kern="0" dirty="0">
                <a:solidFill>
                  <a:prstClr val="black">
                    <a:lumMod val="65000"/>
                    <a:lumOff val="35000"/>
                  </a:prstClr>
                </a:solidFill>
                <a:ea typeface="ＭＳ Ｐゴシック" charset="0"/>
                <a:cs typeface="Arial"/>
                <a:sym typeface="Futura Book" charset="0"/>
              </a:rPr>
              <a:t>Techniques to address biases</a:t>
            </a:r>
            <a:endParaRPr lang="en-US" sz="4000" dirty="0"/>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21524" y="2279000"/>
            <a:ext cx="1789032" cy="2247998"/>
          </a:xfrm>
          <a:prstGeom prst="rect">
            <a:avLst/>
          </a:prstGeom>
        </p:spPr>
      </p:pic>
      <p:sp>
        <p:nvSpPr>
          <p:cNvPr id="7" name="TextBox 6"/>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5549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20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8700" y="1027907"/>
            <a:ext cx="7000875" cy="708025"/>
          </a:xfrm>
          <a:prstGeom prst="rect">
            <a:avLst/>
          </a:prstGeom>
          <a:noFill/>
        </p:spPr>
        <p:txBody>
          <a:bodyPr wrap="none">
            <a:spAutoFit/>
          </a:bodyPr>
          <a:lstStyle/>
          <a:p>
            <a:pPr>
              <a:defRPr/>
            </a:pPr>
            <a:r>
              <a:rPr lang="en-US" sz="4000" kern="0" dirty="0">
                <a:solidFill>
                  <a:prstClr val="black">
                    <a:lumMod val="65000"/>
                    <a:lumOff val="35000"/>
                  </a:prstClr>
                </a:solidFill>
                <a:ea typeface="ＭＳ Ｐゴシック" charset="0"/>
                <a:cs typeface="Arial"/>
                <a:sym typeface="Futura Book" charset="0"/>
              </a:rPr>
              <a:t>Techniques to address biases</a:t>
            </a:r>
            <a:endParaRPr lang="en-US" sz="4000" dirty="0"/>
          </a:p>
        </p:txBody>
      </p:sp>
      <p:sp>
        <p:nvSpPr>
          <p:cNvPr id="21507" name="TextBox 2"/>
          <p:cNvSpPr txBox="1">
            <a:spLocks noChangeArrowheads="1"/>
          </p:cNvSpPr>
          <p:nvPr/>
        </p:nvSpPr>
        <p:spPr bwMode="auto">
          <a:xfrm>
            <a:off x="2760662" y="2037954"/>
            <a:ext cx="29596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200" b="1" dirty="0">
                <a:latin typeface="+mn-lt"/>
              </a:rPr>
              <a:t>Job Applications</a:t>
            </a:r>
          </a:p>
        </p:txBody>
      </p:sp>
      <p:sp>
        <p:nvSpPr>
          <p:cNvPr id="4" name="TextBox 3"/>
          <p:cNvSpPr txBox="1"/>
          <p:nvPr/>
        </p:nvSpPr>
        <p:spPr>
          <a:xfrm>
            <a:off x="1504950" y="2555082"/>
            <a:ext cx="6819900" cy="1384995"/>
          </a:xfrm>
          <a:prstGeom prst="rect">
            <a:avLst/>
          </a:prstGeom>
          <a:noFill/>
        </p:spPr>
        <p:txBody>
          <a:bodyPr>
            <a:spAutoFit/>
          </a:bodyPr>
          <a:lstStyle/>
          <a:p>
            <a:pPr marL="285750" indent="-285750">
              <a:buFont typeface="Arial" panose="020B0604020202020204" pitchFamily="34" charset="0"/>
              <a:buChar char="•"/>
              <a:defRPr/>
            </a:pPr>
            <a:r>
              <a:rPr lang="en-US" sz="2800" dirty="0" smtClean="0"/>
              <a:t>Screening </a:t>
            </a:r>
            <a:r>
              <a:rPr lang="en-US" sz="2800" dirty="0"/>
              <a:t>mechanism</a:t>
            </a:r>
          </a:p>
          <a:p>
            <a:pPr marL="285750" indent="-285750">
              <a:buFont typeface="Arial" panose="020B0604020202020204" pitchFamily="34" charset="0"/>
              <a:buChar char="•"/>
              <a:defRPr/>
            </a:pPr>
            <a:r>
              <a:rPr lang="en-US" sz="2800" dirty="0"/>
              <a:t>Success begins with a conversation</a:t>
            </a:r>
          </a:p>
          <a:p>
            <a:pPr>
              <a:defRPr/>
            </a:pPr>
            <a:endParaRPr lang="en-US" sz="2800"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044864">
            <a:off x="5546798" y="4148260"/>
            <a:ext cx="2408610" cy="1816092"/>
          </a:xfrm>
          <a:prstGeom prst="rect">
            <a:avLst/>
          </a:prstGeom>
        </p:spPr>
      </p:pic>
      <p:sp>
        <p:nvSpPr>
          <p:cNvPr id="6" name="TextBox 5"/>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16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249" y="997893"/>
            <a:ext cx="7292648" cy="708025"/>
          </a:xfrm>
          <a:prstGeom prst="rect">
            <a:avLst/>
          </a:prstGeom>
          <a:solidFill>
            <a:srgbClr val="FFFF66"/>
          </a:solidFill>
        </p:spPr>
        <p:txBody>
          <a:bodyPr wrap="square">
            <a:spAutoFit/>
          </a:bodyPr>
          <a:lstStyle/>
          <a:p>
            <a:pPr algn="ctr">
              <a:defRPr/>
            </a:pPr>
            <a:r>
              <a:rPr lang="en-US" sz="4000" kern="0" dirty="0">
                <a:latin typeface="Arial" panose="020B0604020202020204" pitchFamily="34" charset="0"/>
                <a:ea typeface="ＭＳ Ｐゴシック" charset="0"/>
                <a:cs typeface="Arial" panose="020B0604020202020204" pitchFamily="34" charset="0"/>
                <a:sym typeface="Futura Book" charset="0"/>
              </a:rPr>
              <a:t>Resources</a:t>
            </a:r>
            <a:endParaRPr lang="en-US" sz="4000" dirty="0">
              <a:latin typeface="Arial" panose="020B0604020202020204" pitchFamily="34" charset="0"/>
              <a:cs typeface="Arial" panose="020B0604020202020204" pitchFamily="34" charset="0"/>
            </a:endParaRPr>
          </a:p>
        </p:txBody>
      </p:sp>
      <p:sp>
        <p:nvSpPr>
          <p:cNvPr id="26627" name="TextBox 3"/>
          <p:cNvSpPr txBox="1">
            <a:spLocks noChangeArrowheads="1"/>
          </p:cNvSpPr>
          <p:nvPr/>
        </p:nvSpPr>
        <p:spPr bwMode="auto">
          <a:xfrm>
            <a:off x="984249" y="1700263"/>
            <a:ext cx="776396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t>Jobs, featured columns and more</a:t>
            </a:r>
          </a:p>
          <a:p>
            <a:r>
              <a:rPr lang="en-US" altLang="en-US" sz="2400" dirty="0">
                <a:hlinkClick r:id="rId3"/>
              </a:rPr>
              <a:t>http://</a:t>
            </a:r>
            <a:r>
              <a:rPr lang="en-US" altLang="en-US" sz="2400" dirty="0" smtClean="0">
                <a:hlinkClick r:id="rId3"/>
              </a:rPr>
              <a:t>www.workforce50.com</a:t>
            </a:r>
            <a:endParaRPr lang="en-US" altLang="en-US" sz="2400" dirty="0" smtClean="0"/>
          </a:p>
          <a:p>
            <a:r>
              <a:rPr lang="en-US" altLang="en-US" sz="2400" dirty="0">
                <a:hlinkClick r:id="rId4"/>
              </a:rPr>
              <a:t>http://www.jobs4point0.com</a:t>
            </a:r>
            <a:r>
              <a:rPr lang="en-US" altLang="en-US" sz="2400" dirty="0" smtClean="0">
                <a:hlinkClick r:id="rId4"/>
              </a:rPr>
              <a:t>/</a:t>
            </a:r>
            <a:endParaRPr lang="en-US" altLang="en-US" sz="2400" dirty="0" smtClean="0"/>
          </a:p>
          <a:p>
            <a:endParaRPr lang="en-US" altLang="en-US" sz="2400" dirty="0"/>
          </a:p>
          <a:p>
            <a:r>
              <a:rPr lang="en-US" altLang="en-US" sz="2400" dirty="0" smtClean="0"/>
              <a:t>Age Friendly Companies </a:t>
            </a:r>
            <a:r>
              <a:rPr lang="en-US" altLang="en-US" sz="2400" u="sng" dirty="0" smtClean="0">
                <a:hlinkClick r:id="rId5"/>
              </a:rPr>
              <a:t>http</a:t>
            </a:r>
            <a:r>
              <a:rPr lang="en-US" altLang="en-US" sz="2400" u="sng" dirty="0">
                <a:hlinkClick r:id="rId5"/>
              </a:rPr>
              <a:t>://</a:t>
            </a:r>
            <a:r>
              <a:rPr lang="en-US" altLang="en-US" sz="2400" u="sng" dirty="0" smtClean="0">
                <a:hlinkClick r:id="rId5"/>
              </a:rPr>
              <a:t>www.simplyhired.com/a/special-searches/fifty-plus</a:t>
            </a:r>
            <a:endParaRPr lang="en-US" altLang="en-US" sz="2400" u="sng" dirty="0" smtClean="0"/>
          </a:p>
          <a:p>
            <a:r>
              <a:rPr lang="en-US" altLang="en-US" sz="2400" u="sng" dirty="0">
                <a:hlinkClick r:id="rId6"/>
              </a:rPr>
              <a:t>http://www.aarp.org/work/employee-benefits/best_employers</a:t>
            </a:r>
            <a:r>
              <a:rPr lang="en-US" altLang="en-US" sz="2400" u="sng" dirty="0" smtClean="0">
                <a:hlinkClick r:id="rId6"/>
              </a:rPr>
              <a:t>/</a:t>
            </a:r>
            <a:endParaRPr lang="en-US" altLang="en-US" sz="2400" u="sng" dirty="0" smtClean="0"/>
          </a:p>
          <a:p>
            <a:endParaRPr lang="en-US" altLang="en-US" sz="2400" dirty="0" smtClean="0"/>
          </a:p>
          <a:p>
            <a:r>
              <a:rPr lang="en-US" altLang="en-US" sz="2400" dirty="0" smtClean="0"/>
              <a:t>Good </a:t>
            </a:r>
            <a:r>
              <a:rPr lang="en-US" altLang="en-US" sz="2400" dirty="0"/>
              <a:t>research site </a:t>
            </a:r>
            <a:r>
              <a:rPr lang="en-US" altLang="en-US" sz="2400" u="sng" dirty="0">
                <a:hlinkClick r:id="rId7"/>
              </a:rPr>
              <a:t>http</a:t>
            </a:r>
            <a:r>
              <a:rPr lang="en-US" altLang="en-US" sz="2400" u="sng">
                <a:hlinkClick r:id="rId7"/>
              </a:rPr>
              <a:t>://</a:t>
            </a:r>
            <a:r>
              <a:rPr lang="en-US" altLang="en-US" sz="2400" u="sng" smtClean="0">
                <a:hlinkClick r:id="rId7"/>
              </a:rPr>
              <a:t>www.smartworkforcestrategies.com</a:t>
            </a:r>
            <a:endParaRPr lang="en-US" altLang="en-US" sz="2400" u="sng" smtClean="0"/>
          </a:p>
          <a:p>
            <a:r>
              <a:rPr lang="en-US" altLang="en-US" sz="2400" smtClean="0"/>
              <a:t>  </a:t>
            </a:r>
            <a:endParaRPr lang="en-US" altLang="en-US" sz="2400" dirty="0"/>
          </a:p>
        </p:txBody>
      </p:sp>
    </p:spTree>
    <p:extLst>
      <p:ext uri="{BB962C8B-B14F-4D97-AF65-F5344CB8AC3E}">
        <p14:creationId xmlns:p14="http://schemas.microsoft.com/office/powerpoint/2010/main" val="2361457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5931" y="1003563"/>
            <a:ext cx="4524703" cy="1015663"/>
          </a:xfrm>
          <a:prstGeom prst="rect">
            <a:avLst/>
          </a:prstGeom>
          <a:solidFill>
            <a:srgbClr val="FFFF66"/>
          </a:solidFill>
        </p:spPr>
        <p:txBody>
          <a:bodyPr wrap="square">
            <a:spAutoFit/>
          </a:bodyPr>
          <a:lstStyle/>
          <a:p>
            <a:pPr algn="ctr">
              <a:defRPr/>
            </a:pPr>
            <a:r>
              <a:rPr lang="en-US" sz="6000" b="1" dirty="0">
                <a:ln w="13462">
                  <a:solidFill>
                    <a:schemeClr val="bg1"/>
                  </a:solidFill>
                  <a:prstDash val="solid"/>
                </a:ln>
                <a:solidFill>
                  <a:schemeClr val="tx1">
                    <a:lumMod val="85000"/>
                    <a:lumOff val="15000"/>
                  </a:schemeClr>
                </a:solidFill>
              </a:rPr>
              <a:t>Questions?</a:t>
            </a:r>
            <a:r>
              <a:rPr lang="en-US"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p>
        </p:txBody>
      </p:sp>
      <p:sp>
        <p:nvSpPr>
          <p:cNvPr id="28675" name="TextBox 5"/>
          <p:cNvSpPr txBox="1">
            <a:spLocks noChangeArrowheads="1"/>
          </p:cNvSpPr>
          <p:nvPr/>
        </p:nvSpPr>
        <p:spPr bwMode="auto">
          <a:xfrm rot="-1263950">
            <a:off x="274638" y="2751138"/>
            <a:ext cx="31067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200">
                <a:solidFill>
                  <a:srgbClr val="002060"/>
                </a:solidFill>
                <a:latin typeface="Calligrapher" pitchFamily="2" charset="0"/>
              </a:rPr>
              <a:t>Conversation</a:t>
            </a:r>
            <a:r>
              <a:rPr lang="en-US" altLang="en-US" sz="3200">
                <a:solidFill>
                  <a:srgbClr val="002060"/>
                </a:solidFill>
              </a:rPr>
              <a:t>   </a:t>
            </a:r>
          </a:p>
        </p:txBody>
      </p:sp>
      <p:sp>
        <p:nvSpPr>
          <p:cNvPr id="8" name="Rectangle 7"/>
          <p:cNvSpPr/>
          <p:nvPr/>
        </p:nvSpPr>
        <p:spPr>
          <a:xfrm rot="1021232">
            <a:off x="5727700" y="4716463"/>
            <a:ext cx="2108200" cy="923925"/>
          </a:xfrm>
          <a:prstGeom prst="rect">
            <a:avLst/>
          </a:prstGeom>
          <a:noFill/>
        </p:spPr>
        <p:txBody>
          <a:bodyPr wrap="none">
            <a:spAutoFit/>
          </a:bodyPr>
          <a:lstStyle/>
          <a:p>
            <a:pPr algn="ctr">
              <a:defRPr/>
            </a:pPr>
            <a:r>
              <a:rPr lang="en-US" sz="5400" b="1" dirty="0">
                <a:ln/>
                <a:solidFill>
                  <a:srgbClr val="FF3300"/>
                </a:solidFill>
                <a:effectLst>
                  <a:outerShdw blurRad="38100" dist="19050" dir="2700000" algn="tl" rotWithShape="0">
                    <a:schemeClr val="dk1">
                      <a:lumMod val="50000"/>
                      <a:alpha val="40000"/>
                    </a:schemeClr>
                  </a:outerShdw>
                </a:effectLst>
              </a:rPr>
              <a:t>Share</a:t>
            </a:r>
          </a:p>
        </p:txBody>
      </p:sp>
      <p:sp>
        <p:nvSpPr>
          <p:cNvPr id="10" name="Rectangle 9"/>
          <p:cNvSpPr/>
          <p:nvPr/>
        </p:nvSpPr>
        <p:spPr>
          <a:xfrm rot="21081926">
            <a:off x="5364901" y="3881298"/>
            <a:ext cx="1550424" cy="584775"/>
          </a:xfrm>
          <a:prstGeom prst="rect">
            <a:avLst/>
          </a:prstGeom>
          <a:noFill/>
        </p:spPr>
        <p:txBody>
          <a:bodyPr wrap="none">
            <a:spAutoFit/>
          </a:bodyPr>
          <a:lstStyle/>
          <a:p>
            <a:pPr>
              <a:defRPr/>
            </a:pPr>
            <a:r>
              <a:rPr lang="en-US" sz="3200" b="1" dirty="0">
                <a:ln w="22225">
                  <a:solidFill>
                    <a:schemeClr val="accent2"/>
                  </a:solidFill>
                  <a:prstDash val="solid"/>
                </a:ln>
                <a:solidFill>
                  <a:srgbClr val="92D050"/>
                </a:solidFill>
              </a:rPr>
              <a:t>Reflect</a:t>
            </a:r>
          </a:p>
        </p:txBody>
      </p:sp>
      <p:sp>
        <p:nvSpPr>
          <p:cNvPr id="11" name="Rectangle 10"/>
          <p:cNvSpPr/>
          <p:nvPr/>
        </p:nvSpPr>
        <p:spPr>
          <a:xfrm rot="1016153">
            <a:off x="3386354" y="4182414"/>
            <a:ext cx="1569660" cy="646331"/>
          </a:xfrm>
          <a:prstGeom prst="rect">
            <a:avLst/>
          </a:prstGeom>
          <a:noFill/>
        </p:spPr>
        <p:txBody>
          <a:bodyPr wrap="none">
            <a:sp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en-US" sz="3600" dirty="0">
                <a:solidFill>
                  <a:srgbClr val="660066"/>
                </a:solidFill>
              </a:rPr>
              <a:t>Impact</a:t>
            </a:r>
            <a:endParaRPr lang="en-US" sz="3600" b="1" dirty="0">
              <a:ln/>
              <a:solidFill>
                <a:srgbClr val="660066"/>
              </a:solidFill>
            </a:endParaRPr>
          </a:p>
        </p:txBody>
      </p:sp>
      <p:sp>
        <p:nvSpPr>
          <p:cNvPr id="28679" name="TextBox 11"/>
          <p:cNvSpPr txBox="1">
            <a:spLocks noChangeArrowheads="1"/>
          </p:cNvSpPr>
          <p:nvPr/>
        </p:nvSpPr>
        <p:spPr bwMode="auto">
          <a:xfrm>
            <a:off x="4506780" y="5615627"/>
            <a:ext cx="19510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4000" dirty="0">
                <a:solidFill>
                  <a:srgbClr val="CC0099"/>
                </a:solidFill>
                <a:latin typeface="Amazone BT" panose="03020702040507090A04" pitchFamily="66" charset="0"/>
              </a:rPr>
              <a:t>Curious?</a:t>
            </a:r>
            <a:endParaRPr lang="en-US" altLang="en-US" sz="4000" dirty="0">
              <a:latin typeface="Amazone BT" panose="03020702040507090A04" pitchFamily="66" charset="0"/>
            </a:endParaRPr>
          </a:p>
        </p:txBody>
      </p:sp>
      <p:sp>
        <p:nvSpPr>
          <p:cNvPr id="28680" name="TextBox 12"/>
          <p:cNvSpPr txBox="1">
            <a:spLocks noChangeArrowheads="1"/>
          </p:cNvSpPr>
          <p:nvPr/>
        </p:nvSpPr>
        <p:spPr bwMode="auto">
          <a:xfrm rot="1089945">
            <a:off x="7215188" y="4117975"/>
            <a:ext cx="14192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5400">
                <a:solidFill>
                  <a:srgbClr val="CC0099"/>
                </a:solidFill>
                <a:latin typeface="Poster" pitchFamily="2" charset="0"/>
              </a:rPr>
              <a:t>Ask</a:t>
            </a:r>
            <a:endParaRPr lang="en-US" altLang="en-US"/>
          </a:p>
        </p:txBody>
      </p:sp>
      <p:sp>
        <p:nvSpPr>
          <p:cNvPr id="28681" name="TextBox 13"/>
          <p:cNvSpPr txBox="1">
            <a:spLocks noChangeArrowheads="1"/>
          </p:cNvSpPr>
          <p:nvPr/>
        </p:nvSpPr>
        <p:spPr bwMode="auto">
          <a:xfrm rot="-546228">
            <a:off x="1706563" y="3149600"/>
            <a:ext cx="21097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600">
                <a:solidFill>
                  <a:srgbClr val="006600"/>
                </a:solidFill>
                <a:latin typeface="Cuckoo" pitchFamily="2" charset="0"/>
              </a:rPr>
              <a:t>Wonder?</a:t>
            </a:r>
          </a:p>
        </p:txBody>
      </p:sp>
      <p:sp>
        <p:nvSpPr>
          <p:cNvPr id="28682" name="Rectangle 14"/>
          <p:cNvSpPr>
            <a:spLocks noChangeArrowheads="1"/>
          </p:cNvSpPr>
          <p:nvPr/>
        </p:nvSpPr>
        <p:spPr bwMode="auto">
          <a:xfrm rot="21098154">
            <a:off x="3045906" y="5172168"/>
            <a:ext cx="20558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200" b="1" dirty="0">
                <a:solidFill>
                  <a:srgbClr val="00B050"/>
                </a:solidFill>
                <a:latin typeface="Cornerstone" pitchFamily="2" charset="0"/>
              </a:rPr>
              <a:t>Explore</a:t>
            </a:r>
          </a:p>
        </p:txBody>
      </p:sp>
      <p:sp>
        <p:nvSpPr>
          <p:cNvPr id="16" name="Rectangle 15"/>
          <p:cNvSpPr/>
          <p:nvPr/>
        </p:nvSpPr>
        <p:spPr>
          <a:xfrm rot="1396799">
            <a:off x="1205189" y="4292388"/>
            <a:ext cx="1804988" cy="831850"/>
          </a:xfrm>
          <a:prstGeom prst="rect">
            <a:avLst/>
          </a:prstGeom>
        </p:spPr>
        <p:txBody>
          <a:bodyPr wrap="none">
            <a:spAutoFit/>
          </a:bodyPr>
          <a:lstStyle/>
          <a:p>
            <a:pPr>
              <a:defRPr/>
            </a:pPr>
            <a:r>
              <a:rPr lang="en-US" sz="4800" b="1" dirty="0">
                <a:ln/>
                <a:solidFill>
                  <a:srgbClr val="0070C0"/>
                </a:solidFill>
                <a:effectLst>
                  <a:outerShdw blurRad="38100" dist="19050" dir="2700000" algn="tl" rotWithShape="0">
                    <a:schemeClr val="dk1">
                      <a:lumMod val="50000"/>
                      <a:alpha val="40000"/>
                    </a:schemeClr>
                  </a:outerShdw>
                </a:effectLst>
                <a:latin typeface="Mistral" panose="03090702030407020403" pitchFamily="66" charset="0"/>
              </a:rPr>
              <a:t>Discover</a:t>
            </a:r>
            <a:endParaRPr lang="en-US" sz="4800" dirty="0">
              <a:solidFill>
                <a:srgbClr val="0070C0"/>
              </a:solidFill>
              <a:latin typeface="Mistral" panose="03090702030407020403" pitchFamily="66" charset="0"/>
            </a:endParaRPr>
          </a:p>
        </p:txBody>
      </p:sp>
      <p:sp>
        <p:nvSpPr>
          <p:cNvPr id="28684" name="TextBox 1"/>
          <p:cNvSpPr txBox="1">
            <a:spLocks noChangeArrowheads="1"/>
          </p:cNvSpPr>
          <p:nvPr/>
        </p:nvSpPr>
        <p:spPr bwMode="auto">
          <a:xfrm rot="789806">
            <a:off x="4070350" y="2546350"/>
            <a:ext cx="1752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200">
                <a:solidFill>
                  <a:srgbClr val="002060"/>
                </a:solidFill>
                <a:latin typeface="Bazooka" pitchFamily="2" charset="0"/>
              </a:rPr>
              <a:t>Discuss</a:t>
            </a:r>
            <a:endParaRPr lang="en-US" altLang="en-US" sz="3200"/>
          </a:p>
        </p:txBody>
      </p:sp>
      <p:sp>
        <p:nvSpPr>
          <p:cNvPr id="3" name="TextBox 2"/>
          <p:cNvSpPr txBox="1"/>
          <p:nvPr/>
        </p:nvSpPr>
        <p:spPr>
          <a:xfrm>
            <a:off x="4936720" y="3150285"/>
            <a:ext cx="2786340" cy="769441"/>
          </a:xfrm>
          <a:prstGeom prst="rect">
            <a:avLst/>
          </a:prstGeom>
          <a:noFill/>
        </p:spPr>
        <p:txBody>
          <a:bodyPr wrap="none">
            <a:spAutoFit/>
          </a:bodyPr>
          <a:lstStyle/>
          <a:p>
            <a:pPr>
              <a:defRPr/>
            </a:pPr>
            <a:r>
              <a:rPr lang="en-US" sz="4400" b="1" dirty="0">
                <a:ln w="22225">
                  <a:solidFill>
                    <a:schemeClr val="accent2"/>
                  </a:solidFill>
                  <a:prstDash val="solid"/>
                </a:ln>
                <a:solidFill>
                  <a:srgbClr val="FF0000"/>
                </a:solidFill>
              </a:rPr>
              <a:t>Comment</a:t>
            </a:r>
            <a:endParaRPr lang="en-US" sz="4400" dirty="0">
              <a:solidFill>
                <a:srgbClr val="FF0000"/>
              </a:solidFill>
            </a:endParaRPr>
          </a:p>
        </p:txBody>
      </p:sp>
      <p:pic>
        <p:nvPicPr>
          <p:cNvPr id="28686" name="Picture 1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866626" y="438593"/>
            <a:ext cx="2874962"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2039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808832" y="710407"/>
            <a:ext cx="7269162" cy="796925"/>
          </a:xfrm>
          <a:prstGeom prst="rect">
            <a:avLst/>
          </a:prstGeom>
          <a:solidFill>
            <a:srgbClr val="FFFF66"/>
          </a:solidFill>
        </p:spPr>
        <p:txBody>
          <a:bodyPr/>
          <a:lstStyle>
            <a:lvl1pPr algn="l" rtl="0" eaLnBrk="0" fontAlgn="base" hangingPunct="0">
              <a:spcBef>
                <a:spcPct val="0"/>
              </a:spcBef>
              <a:spcAft>
                <a:spcPct val="0"/>
              </a:spcAft>
              <a:defRPr sz="3200">
                <a:solidFill>
                  <a:srgbClr val="FFFFFF"/>
                </a:solidFill>
                <a:latin typeface="+mj-lt"/>
                <a:ea typeface="ＭＳ Ｐゴシック" charset="0"/>
                <a:cs typeface="ＭＳ Ｐゴシック" charset="0"/>
                <a:sym typeface="Futura Book"/>
              </a:defRPr>
            </a:lvl1pPr>
            <a:lvl2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2pPr>
            <a:lvl3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3pPr>
            <a:lvl4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4pPr>
            <a:lvl5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5pPr>
            <a:lvl6pPr marL="4572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6pPr>
            <a:lvl7pPr marL="9144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7pPr>
            <a:lvl8pPr marL="13716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8pPr>
            <a:lvl9pPr marL="18288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9pPr>
          </a:lstStyle>
          <a:p>
            <a:pPr defTabSz="914400">
              <a:defRPr/>
            </a:pPr>
            <a:r>
              <a:rPr lang="en-US" sz="3600" kern="0" dirty="0" smtClean="0">
                <a:solidFill>
                  <a:schemeClr val="tx1"/>
                </a:solidFill>
                <a:latin typeface="Arial" panose="020B0604020202020204" pitchFamily="34" charset="0"/>
                <a:cs typeface="Arial" panose="020B0604020202020204" pitchFamily="34" charset="0"/>
              </a:rPr>
              <a:t>Today’s workforce demographics</a:t>
            </a:r>
            <a:endParaRPr lang="en-US" sz="3600" kern="0" dirty="0">
              <a:solidFill>
                <a:schemeClr val="tx1"/>
              </a:solidFill>
              <a:latin typeface="Arial" panose="020B0604020202020204" pitchFamily="34" charset="0"/>
              <a:cs typeface="Arial" panose="020B0604020202020204" pitchFamily="34" charset="0"/>
            </a:endParaRPr>
          </a:p>
        </p:txBody>
      </p:sp>
      <p:sp>
        <p:nvSpPr>
          <p:cNvPr id="3" name="Text Placeholder 3"/>
          <p:cNvSpPr txBox="1">
            <a:spLocks/>
          </p:cNvSpPr>
          <p:nvPr/>
        </p:nvSpPr>
        <p:spPr>
          <a:xfrm>
            <a:off x="403225" y="1988345"/>
            <a:ext cx="4040188" cy="641350"/>
          </a:xfrm>
          <a:prstGeom prst="rect">
            <a:avLst/>
          </a:prstGeom>
        </p:spPr>
        <p:txBody>
          <a:bodyPr>
            <a:normAutofit/>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ＭＳ Ｐゴシック" charset="0"/>
                <a:cs typeface="ＭＳ Ｐゴシック" charset="0"/>
                <a:sym typeface="Futura Book"/>
              </a:defRPr>
            </a:lvl1pPr>
            <a:lvl2pPr marL="7429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ＭＳ Ｐゴシック" charset="0"/>
                <a:cs typeface="+mn-cs"/>
                <a:sym typeface="Futura Book"/>
              </a:defRPr>
            </a:lvl2pPr>
            <a:lvl3pPr marL="11430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ＭＳ Ｐゴシック" charset="0"/>
                <a:cs typeface="+mn-cs"/>
                <a:sym typeface="Futura Book"/>
              </a:defRPr>
            </a:lvl3pPr>
            <a:lvl4pPr marL="16002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4pPr>
            <a:lvl5pPr marL="20574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9pPr>
          </a:lstStyle>
          <a:p>
            <a:pPr algn="ctr" defTabSz="914400">
              <a:defRPr/>
            </a:pPr>
            <a:r>
              <a:rPr lang="en-US" kern="0" dirty="0" smtClean="0"/>
              <a:t>Workforce</a:t>
            </a:r>
            <a:endParaRPr lang="en-US" kern="0" dirty="0"/>
          </a:p>
        </p:txBody>
      </p:sp>
      <p:sp>
        <p:nvSpPr>
          <p:cNvPr id="4" name="Text Placeholder 5"/>
          <p:cNvSpPr txBox="1">
            <a:spLocks/>
          </p:cNvSpPr>
          <p:nvPr/>
        </p:nvSpPr>
        <p:spPr>
          <a:xfrm>
            <a:off x="4337130" y="2002031"/>
            <a:ext cx="3173333" cy="975326"/>
          </a:xfrm>
          <a:prstGeom prst="rect">
            <a:avLst/>
          </a:prstGeom>
        </p:spPr>
        <p:txBody>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ＭＳ Ｐゴシック" charset="0"/>
                <a:cs typeface="ＭＳ Ｐゴシック" charset="0"/>
                <a:sym typeface="Futura Book"/>
              </a:defRPr>
            </a:lvl1pPr>
            <a:lvl2pPr marL="7429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ＭＳ Ｐゴシック" charset="0"/>
                <a:cs typeface="+mn-cs"/>
                <a:sym typeface="Futura Book"/>
              </a:defRPr>
            </a:lvl2pPr>
            <a:lvl3pPr marL="11430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ＭＳ Ｐゴシック" charset="0"/>
                <a:cs typeface="+mn-cs"/>
                <a:sym typeface="Futura Book"/>
              </a:defRPr>
            </a:lvl3pPr>
            <a:lvl4pPr marL="16002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4pPr>
            <a:lvl5pPr marL="20574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9pPr>
          </a:lstStyle>
          <a:p>
            <a:pPr algn="ctr" defTabSz="914400">
              <a:defRPr/>
            </a:pPr>
            <a:r>
              <a:rPr lang="en-US" kern="0" dirty="0" smtClean="0"/>
              <a:t>Impact</a:t>
            </a:r>
          </a:p>
        </p:txBody>
      </p:sp>
      <p:sp>
        <p:nvSpPr>
          <p:cNvPr id="5" name="TextBox 4"/>
          <p:cNvSpPr txBox="1">
            <a:spLocks noChangeArrowheads="1"/>
          </p:cNvSpPr>
          <p:nvPr/>
        </p:nvSpPr>
        <p:spPr bwMode="auto">
          <a:xfrm>
            <a:off x="1016000" y="2504282"/>
            <a:ext cx="3273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t>Multi-generational</a:t>
            </a:r>
          </a:p>
        </p:txBody>
      </p:sp>
      <p:sp>
        <p:nvSpPr>
          <p:cNvPr id="6" name="TextBox 5"/>
          <p:cNvSpPr txBox="1">
            <a:spLocks noChangeArrowheads="1"/>
          </p:cNvSpPr>
          <p:nvPr/>
        </p:nvSpPr>
        <p:spPr bwMode="auto">
          <a:xfrm>
            <a:off x="4667104" y="2506805"/>
            <a:ext cx="35751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t>Variety of expectations</a:t>
            </a:r>
          </a:p>
          <a:p>
            <a:endParaRPr lang="en-US" altLang="en-US" sz="2400" dirty="0"/>
          </a:p>
        </p:txBody>
      </p:sp>
      <p:sp>
        <p:nvSpPr>
          <p:cNvPr id="7" name="TextBox 6"/>
          <p:cNvSpPr txBox="1">
            <a:spLocks noChangeArrowheads="1"/>
          </p:cNvSpPr>
          <p:nvPr/>
        </p:nvSpPr>
        <p:spPr bwMode="auto">
          <a:xfrm>
            <a:off x="1016000" y="2977357"/>
            <a:ext cx="4079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t>Not retiring as planned</a:t>
            </a:r>
          </a:p>
        </p:txBody>
      </p:sp>
      <p:sp>
        <p:nvSpPr>
          <p:cNvPr id="8" name="TextBox 7"/>
          <p:cNvSpPr txBox="1">
            <a:spLocks noChangeArrowheads="1"/>
          </p:cNvSpPr>
          <p:nvPr/>
        </p:nvSpPr>
        <p:spPr bwMode="auto">
          <a:xfrm>
            <a:off x="4667104" y="2995420"/>
            <a:ext cx="42767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t>Stay in │competing for jobs</a:t>
            </a:r>
          </a:p>
          <a:p>
            <a:endParaRPr lang="en-US" altLang="en-US" sz="2400" dirty="0"/>
          </a:p>
        </p:txBody>
      </p:sp>
      <p:sp>
        <p:nvSpPr>
          <p:cNvPr id="9" name="TextBox 8"/>
          <p:cNvSpPr txBox="1">
            <a:spLocks noChangeArrowheads="1"/>
          </p:cNvSpPr>
          <p:nvPr/>
        </p:nvSpPr>
        <p:spPr bwMode="auto">
          <a:xfrm>
            <a:off x="973138" y="3536157"/>
            <a:ext cx="3635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t>Skills automated or </a:t>
            </a:r>
          </a:p>
          <a:p>
            <a:r>
              <a:rPr lang="en-US" altLang="en-US" sz="2400" dirty="0"/>
              <a:t>outsourced</a:t>
            </a:r>
          </a:p>
          <a:p>
            <a:endParaRPr lang="en-US" altLang="en-US" sz="2400" dirty="0"/>
          </a:p>
        </p:txBody>
      </p:sp>
      <p:sp>
        <p:nvSpPr>
          <p:cNvPr id="10" name="TextBox 9"/>
          <p:cNvSpPr txBox="1">
            <a:spLocks noChangeArrowheads="1"/>
          </p:cNvSpPr>
          <p:nvPr/>
        </p:nvSpPr>
        <p:spPr bwMode="auto">
          <a:xfrm>
            <a:off x="4667104" y="3554561"/>
            <a:ext cx="2871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dirty="0"/>
              <a:t>Must update skills</a:t>
            </a:r>
          </a:p>
        </p:txBody>
      </p:sp>
      <p:sp>
        <p:nvSpPr>
          <p:cNvPr id="11" name="TextBox 10"/>
          <p:cNvSpPr txBox="1">
            <a:spLocks noChangeArrowheads="1"/>
          </p:cNvSpPr>
          <p:nvPr/>
        </p:nvSpPr>
        <p:spPr bwMode="auto">
          <a:xfrm>
            <a:off x="973138" y="4317207"/>
            <a:ext cx="3786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t>&gt; 20 % of new businesses started by people 55-64. </a:t>
            </a:r>
          </a:p>
        </p:txBody>
      </p:sp>
      <p:pic>
        <p:nvPicPr>
          <p:cNvPr id="9228" name="Picture 1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29338" y="4582319"/>
            <a:ext cx="242887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3437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17" y="961231"/>
            <a:ext cx="7299417" cy="815975"/>
          </a:xfrm>
          <a:prstGeom prst="rect">
            <a:avLst/>
          </a:prstGeom>
          <a:solidFill>
            <a:srgbClr val="FFFF66"/>
          </a:solidFill>
        </p:spPr>
        <p:txBody>
          <a:bodyPr/>
          <a:lstStyle>
            <a:lvl1pPr algn="l" rtl="0" eaLnBrk="0" fontAlgn="base" hangingPunct="0">
              <a:spcBef>
                <a:spcPct val="0"/>
              </a:spcBef>
              <a:spcAft>
                <a:spcPct val="0"/>
              </a:spcAft>
              <a:defRPr sz="3200">
                <a:solidFill>
                  <a:srgbClr val="FFFFFF"/>
                </a:solidFill>
                <a:latin typeface="+mj-lt"/>
                <a:ea typeface="ＭＳ Ｐゴシック" charset="0"/>
                <a:cs typeface="ＭＳ Ｐゴシック" charset="0"/>
                <a:sym typeface="Futura Book"/>
              </a:defRPr>
            </a:lvl1pPr>
            <a:lvl2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2pPr>
            <a:lvl3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3pPr>
            <a:lvl4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4pPr>
            <a:lvl5pPr algn="l" rtl="0" eaLnBrk="0" fontAlgn="base" hangingPunct="0">
              <a:spcBef>
                <a:spcPct val="0"/>
              </a:spcBef>
              <a:spcAft>
                <a:spcPct val="0"/>
              </a:spcAft>
              <a:defRPr sz="3200">
                <a:solidFill>
                  <a:srgbClr val="FFFFFF"/>
                </a:solidFill>
                <a:latin typeface="Arial" charset="0"/>
                <a:ea typeface="ＭＳ Ｐゴシック" charset="0"/>
                <a:cs typeface="ＭＳ Ｐゴシック" charset="0"/>
                <a:sym typeface="Futura Book"/>
              </a:defRPr>
            </a:lvl5pPr>
            <a:lvl6pPr marL="4572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6pPr>
            <a:lvl7pPr marL="9144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7pPr>
            <a:lvl8pPr marL="13716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8pPr>
            <a:lvl9pPr marL="1828800" algn="l" rtl="0" eaLnBrk="1" fontAlgn="base" hangingPunct="1">
              <a:spcBef>
                <a:spcPct val="0"/>
              </a:spcBef>
              <a:spcAft>
                <a:spcPct val="0"/>
              </a:spcAft>
              <a:defRPr sz="3200">
                <a:solidFill>
                  <a:srgbClr val="FFFFFF"/>
                </a:solidFill>
                <a:latin typeface="Futura Book" charset="0"/>
                <a:ea typeface="ヒラギノ角ゴ ProN W3" charset="0"/>
                <a:cs typeface="ヒラギノ角ゴ ProN W3" charset="0"/>
                <a:sym typeface="Futura Book" charset="0"/>
              </a:defRPr>
            </a:lvl9pPr>
          </a:lstStyle>
          <a:p>
            <a:pPr defTabSz="914400">
              <a:defRPr/>
            </a:pPr>
            <a:r>
              <a:rPr lang="en-US" sz="4000" kern="0" dirty="0" smtClean="0">
                <a:solidFill>
                  <a:schemeClr val="tx1"/>
                </a:solidFill>
                <a:latin typeface="Arial" panose="020B0604020202020204" pitchFamily="34" charset="0"/>
                <a:cs typeface="Arial" panose="020B0604020202020204" pitchFamily="34" charset="0"/>
              </a:rPr>
              <a:t>Mature Job Seeker’s Search</a:t>
            </a:r>
            <a:endParaRPr lang="en-US" sz="4000" kern="0" dirty="0">
              <a:solidFill>
                <a:schemeClr val="tx1"/>
              </a:solidFill>
              <a:latin typeface="Arial" panose="020B0604020202020204" pitchFamily="34" charset="0"/>
              <a:cs typeface="Arial" panose="020B0604020202020204" pitchFamily="34" charset="0"/>
            </a:endParaRPr>
          </a:p>
        </p:txBody>
      </p:sp>
      <p:sp>
        <p:nvSpPr>
          <p:cNvPr id="3" name="Text Placeholder 2"/>
          <p:cNvSpPr txBox="1">
            <a:spLocks/>
          </p:cNvSpPr>
          <p:nvPr/>
        </p:nvSpPr>
        <p:spPr>
          <a:xfrm>
            <a:off x="914417" y="2080979"/>
            <a:ext cx="4040187" cy="639762"/>
          </a:xfrm>
          <a:prstGeom prst="rect">
            <a:avLst/>
          </a:prstGeom>
        </p:spPr>
        <p:txBody>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ＭＳ Ｐゴシック" charset="0"/>
                <a:cs typeface="ＭＳ Ｐゴシック" charset="0"/>
                <a:sym typeface="Futura Book"/>
              </a:defRPr>
            </a:lvl1pPr>
            <a:lvl2pPr marL="7429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ＭＳ Ｐゴシック" charset="0"/>
                <a:cs typeface="+mn-cs"/>
                <a:sym typeface="Futura Book"/>
              </a:defRPr>
            </a:lvl2pPr>
            <a:lvl3pPr marL="11430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ＭＳ Ｐゴシック" charset="0"/>
                <a:cs typeface="+mn-cs"/>
                <a:sym typeface="Futura Book"/>
              </a:defRPr>
            </a:lvl3pPr>
            <a:lvl4pPr marL="16002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4pPr>
            <a:lvl5pPr marL="20574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9pPr>
          </a:lstStyle>
          <a:p>
            <a:pPr marL="0" indent="0" defTabSz="914400">
              <a:buNone/>
              <a:defRPr/>
            </a:pPr>
            <a:r>
              <a:rPr lang="en-US" b="1" kern="0" dirty="0" smtClean="0"/>
              <a:t>What’s the Same</a:t>
            </a:r>
            <a:r>
              <a:rPr lang="en-US" sz="2800" kern="0" dirty="0" smtClean="0"/>
              <a:t>	</a:t>
            </a:r>
            <a:endParaRPr lang="en-US" sz="2800" kern="0" dirty="0"/>
          </a:p>
        </p:txBody>
      </p:sp>
      <p:sp>
        <p:nvSpPr>
          <p:cNvPr id="4" name="Content Placeholder 3"/>
          <p:cNvSpPr txBox="1">
            <a:spLocks/>
          </p:cNvSpPr>
          <p:nvPr/>
        </p:nvSpPr>
        <p:spPr>
          <a:xfrm>
            <a:off x="1089057" y="2613810"/>
            <a:ext cx="4040187" cy="3951288"/>
          </a:xfrm>
          <a:prstGeom prst="rect">
            <a:avLst/>
          </a:prstGeom>
        </p:spPr>
        <p:txBody>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ＭＳ Ｐゴシック" charset="0"/>
                <a:cs typeface="ＭＳ Ｐゴシック" charset="0"/>
                <a:sym typeface="Futura Book"/>
              </a:defRPr>
            </a:lvl1pPr>
            <a:lvl2pPr marL="7429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ＭＳ Ｐゴシック" charset="0"/>
                <a:cs typeface="+mn-cs"/>
                <a:sym typeface="Futura Book"/>
              </a:defRPr>
            </a:lvl2pPr>
            <a:lvl3pPr marL="11430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ＭＳ Ｐゴシック" charset="0"/>
                <a:cs typeface="+mn-cs"/>
                <a:sym typeface="Futura Book"/>
              </a:defRPr>
            </a:lvl3pPr>
            <a:lvl4pPr marL="16002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4pPr>
            <a:lvl5pPr marL="20574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9pPr>
          </a:lstStyle>
          <a:p>
            <a:pPr defTabSz="914400">
              <a:spcBef>
                <a:spcPts val="0"/>
              </a:spcBef>
              <a:spcAft>
                <a:spcPts val="600"/>
              </a:spcAft>
              <a:defRPr/>
            </a:pPr>
            <a:r>
              <a:rPr lang="en-US" sz="2800" kern="0" dirty="0" smtClean="0"/>
              <a:t>“Know thyself” </a:t>
            </a:r>
          </a:p>
          <a:p>
            <a:pPr defTabSz="914400">
              <a:spcBef>
                <a:spcPts val="0"/>
              </a:spcBef>
              <a:spcAft>
                <a:spcPts val="600"/>
              </a:spcAft>
              <a:defRPr/>
            </a:pPr>
            <a:r>
              <a:rPr lang="en-US" sz="2800" kern="0" dirty="0" smtClean="0"/>
              <a:t>Value proposition</a:t>
            </a:r>
          </a:p>
          <a:p>
            <a:pPr defTabSz="914400">
              <a:spcBef>
                <a:spcPts val="0"/>
              </a:spcBef>
              <a:spcAft>
                <a:spcPts val="600"/>
              </a:spcAft>
              <a:defRPr/>
            </a:pPr>
            <a:r>
              <a:rPr lang="en-US" sz="2800" kern="0" dirty="0" smtClean="0"/>
              <a:t>Resume/Cover letters</a:t>
            </a:r>
          </a:p>
          <a:p>
            <a:pPr defTabSz="914400">
              <a:spcBef>
                <a:spcPts val="0"/>
              </a:spcBef>
              <a:spcAft>
                <a:spcPts val="600"/>
              </a:spcAft>
              <a:defRPr/>
            </a:pPr>
            <a:r>
              <a:rPr lang="en-US" sz="2800" kern="0" dirty="0" smtClean="0"/>
              <a:t>Targeting</a:t>
            </a:r>
          </a:p>
          <a:p>
            <a:pPr defTabSz="914400">
              <a:spcBef>
                <a:spcPts val="0"/>
              </a:spcBef>
              <a:spcAft>
                <a:spcPts val="600"/>
              </a:spcAft>
              <a:defRPr/>
            </a:pPr>
            <a:r>
              <a:rPr lang="en-US" sz="2800" kern="0" dirty="0" smtClean="0"/>
              <a:t>Networking</a:t>
            </a:r>
          </a:p>
          <a:p>
            <a:pPr defTabSz="914400">
              <a:spcBef>
                <a:spcPts val="0"/>
              </a:spcBef>
              <a:spcAft>
                <a:spcPts val="600"/>
              </a:spcAft>
              <a:defRPr/>
            </a:pPr>
            <a:r>
              <a:rPr lang="en-US" sz="2800" kern="0" dirty="0" smtClean="0"/>
              <a:t>Interviewing</a:t>
            </a:r>
          </a:p>
          <a:p>
            <a:pPr defTabSz="914400">
              <a:spcBef>
                <a:spcPts val="0"/>
              </a:spcBef>
              <a:spcAft>
                <a:spcPts val="600"/>
              </a:spcAft>
              <a:defRPr/>
            </a:pPr>
            <a:r>
              <a:rPr lang="en-US" sz="2800" kern="0" dirty="0" smtClean="0"/>
              <a:t>Negotiating</a:t>
            </a:r>
            <a:endParaRPr lang="en-US" sz="2800" kern="0" dirty="0"/>
          </a:p>
        </p:txBody>
      </p:sp>
      <p:sp>
        <p:nvSpPr>
          <p:cNvPr id="5" name="Text Placeholder 4"/>
          <p:cNvSpPr txBox="1">
            <a:spLocks/>
          </p:cNvSpPr>
          <p:nvPr/>
        </p:nvSpPr>
        <p:spPr>
          <a:xfrm>
            <a:off x="5102225" y="2082567"/>
            <a:ext cx="4041775" cy="639763"/>
          </a:xfrm>
          <a:prstGeom prst="rect">
            <a:avLst/>
          </a:prstGeom>
        </p:spPr>
        <p:txBody>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ＭＳ Ｐゴシック" charset="0"/>
                <a:cs typeface="ＭＳ Ｐゴシック" charset="0"/>
                <a:sym typeface="Futura Book"/>
              </a:defRPr>
            </a:lvl1pPr>
            <a:lvl2pPr marL="7429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ＭＳ Ｐゴシック" charset="0"/>
                <a:cs typeface="+mn-cs"/>
                <a:sym typeface="Futura Book"/>
              </a:defRPr>
            </a:lvl2pPr>
            <a:lvl3pPr marL="11430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ＭＳ Ｐゴシック" charset="0"/>
                <a:cs typeface="+mn-cs"/>
                <a:sym typeface="Futura Book"/>
              </a:defRPr>
            </a:lvl3pPr>
            <a:lvl4pPr marL="16002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4pPr>
            <a:lvl5pPr marL="20574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9pPr>
          </a:lstStyle>
          <a:p>
            <a:pPr marL="0" indent="0" defTabSz="914400">
              <a:buFont typeface="Arial" panose="020B0604020202020204" pitchFamily="34" charset="0"/>
              <a:buNone/>
              <a:defRPr/>
            </a:pPr>
            <a:r>
              <a:rPr lang="en-US" b="1" kern="0" dirty="0" smtClean="0"/>
              <a:t>What’s Different</a:t>
            </a:r>
            <a:endParaRPr lang="en-US" b="1" kern="0" dirty="0"/>
          </a:p>
        </p:txBody>
      </p:sp>
      <p:sp>
        <p:nvSpPr>
          <p:cNvPr id="6" name="Content Placeholder 5"/>
          <p:cNvSpPr txBox="1">
            <a:spLocks/>
          </p:cNvSpPr>
          <p:nvPr/>
        </p:nvSpPr>
        <p:spPr>
          <a:xfrm>
            <a:off x="5102225" y="2615399"/>
            <a:ext cx="3717925" cy="3951287"/>
          </a:xfrm>
          <a:prstGeom prst="rect">
            <a:avLst/>
          </a:prstGeom>
        </p:spPr>
        <p:txBody>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ＭＳ Ｐゴシック" charset="0"/>
                <a:cs typeface="ＭＳ Ｐゴシック" charset="0"/>
                <a:sym typeface="Futura Book"/>
              </a:defRPr>
            </a:lvl1pPr>
            <a:lvl2pPr marL="7429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ＭＳ Ｐゴシック" charset="0"/>
                <a:cs typeface="+mn-cs"/>
                <a:sym typeface="Futura Book"/>
              </a:defRPr>
            </a:lvl2pPr>
            <a:lvl3pPr marL="11430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ＭＳ Ｐゴシック" charset="0"/>
                <a:cs typeface="+mn-cs"/>
                <a:sym typeface="Futura Book"/>
              </a:defRPr>
            </a:lvl3pPr>
            <a:lvl4pPr marL="16002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4pPr>
            <a:lvl5pPr marL="20574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ＭＳ Ｐゴシック" charset="0"/>
                <a:cs typeface="+mn-cs"/>
                <a:sym typeface="Futura Book"/>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Futura Book" charset="0"/>
              </a:defRPr>
            </a:lvl9pPr>
          </a:lstStyle>
          <a:p>
            <a:pPr defTabSz="914400">
              <a:defRPr/>
            </a:pPr>
            <a:r>
              <a:rPr lang="en-US" sz="2800" kern="0" dirty="0" smtClean="0"/>
              <a:t>Everything +</a:t>
            </a:r>
          </a:p>
          <a:p>
            <a:pPr defTabSz="914400">
              <a:defRPr/>
            </a:pPr>
            <a:r>
              <a:rPr lang="en-US" sz="2800" kern="0" dirty="0" smtClean="0"/>
              <a:t>Emotions / Issues</a:t>
            </a:r>
          </a:p>
          <a:p>
            <a:pPr defTabSz="914400">
              <a:defRPr/>
            </a:pPr>
            <a:r>
              <a:rPr lang="en-US" sz="2800" kern="0" dirty="0" smtClean="0"/>
              <a:t>Resources</a:t>
            </a:r>
          </a:p>
          <a:p>
            <a:pPr defTabSz="914400">
              <a:defRPr/>
            </a:pPr>
            <a:r>
              <a:rPr lang="en-US" sz="2800" kern="0" dirty="0" smtClean="0"/>
              <a:t>Strategies</a:t>
            </a:r>
            <a:endParaRPr lang="en-US" sz="2800" kern="0" dirty="0"/>
          </a:p>
        </p:txBody>
      </p:sp>
      <p:pic>
        <p:nvPicPr>
          <p:cNvPr id="15367" name="Picture 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618566" y="5034599"/>
            <a:ext cx="3009092" cy="153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4770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2070847" y="582382"/>
            <a:ext cx="5392271" cy="2581836"/>
          </a:xfrm>
          <a:prstGeom prst="irregularSeal1">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801525" y="1451846"/>
            <a:ext cx="1930913" cy="707886"/>
          </a:xfrm>
          <a:prstGeom prst="rect">
            <a:avLst/>
          </a:prstGeom>
          <a:solidFill>
            <a:srgbClr val="FFFF66"/>
          </a:solidFill>
        </p:spPr>
        <p:txBody>
          <a:bodyPr wrap="none" rtlCol="0">
            <a:spAutoFit/>
          </a:bodyPr>
          <a:lstStyle/>
          <a:p>
            <a:r>
              <a:rPr lang="en-US" sz="4000" dirty="0" smtClean="0"/>
              <a:t>Age Bias</a:t>
            </a:r>
            <a:endParaRPr lang="en-US" sz="4000" dirty="0"/>
          </a:p>
        </p:txBody>
      </p:sp>
      <p:sp>
        <p:nvSpPr>
          <p:cNvPr id="4" name="TextBox 3"/>
          <p:cNvSpPr txBox="1"/>
          <p:nvPr/>
        </p:nvSpPr>
        <p:spPr>
          <a:xfrm rot="20787843">
            <a:off x="1275179" y="3521960"/>
            <a:ext cx="2586606" cy="523220"/>
          </a:xfrm>
          <a:prstGeom prst="rect">
            <a:avLst/>
          </a:prstGeom>
          <a:noFill/>
        </p:spPr>
        <p:txBody>
          <a:bodyPr wrap="none" rtlCol="0">
            <a:spAutoFit/>
          </a:bodyPr>
          <a:lstStyle/>
          <a:p>
            <a:r>
              <a:rPr lang="en-US" sz="2800" dirty="0" smtClean="0"/>
              <a:t>“Over Qualified”</a:t>
            </a:r>
            <a:endParaRPr lang="en-US" sz="2800" dirty="0"/>
          </a:p>
        </p:txBody>
      </p:sp>
      <p:sp>
        <p:nvSpPr>
          <p:cNvPr id="5" name="TextBox 4"/>
          <p:cNvSpPr txBox="1"/>
          <p:nvPr/>
        </p:nvSpPr>
        <p:spPr>
          <a:xfrm rot="396734">
            <a:off x="5289177" y="3657700"/>
            <a:ext cx="2803973" cy="523220"/>
          </a:xfrm>
          <a:prstGeom prst="rect">
            <a:avLst/>
          </a:prstGeom>
          <a:noFill/>
        </p:spPr>
        <p:txBody>
          <a:bodyPr wrap="none" rtlCol="0">
            <a:spAutoFit/>
          </a:bodyPr>
          <a:lstStyle/>
          <a:p>
            <a:r>
              <a:rPr lang="en-US" sz="2800" dirty="0" smtClean="0"/>
              <a:t>“Under Qualified”</a:t>
            </a:r>
            <a:endParaRPr lang="en-US" sz="2800" dirty="0"/>
          </a:p>
        </p:txBody>
      </p:sp>
      <p:sp>
        <p:nvSpPr>
          <p:cNvPr id="6" name="TextBox 5"/>
          <p:cNvSpPr txBox="1"/>
          <p:nvPr/>
        </p:nvSpPr>
        <p:spPr>
          <a:xfrm>
            <a:off x="2568483" y="4745941"/>
            <a:ext cx="4155112" cy="646331"/>
          </a:xfrm>
          <a:prstGeom prst="rect">
            <a:avLst/>
          </a:prstGeom>
          <a:solidFill>
            <a:srgbClr val="FFFF66"/>
          </a:solidFill>
          <a:ln>
            <a:noFill/>
          </a:ln>
        </p:spPr>
        <p:txBody>
          <a:bodyPr wrap="none" rtlCol="0">
            <a:spAutoFit/>
          </a:bodyPr>
          <a:lstStyle/>
          <a:p>
            <a:r>
              <a:rPr lang="en-US" sz="3600" dirty="0" smtClean="0"/>
              <a:t>What are </a:t>
            </a:r>
            <a:r>
              <a:rPr lang="en-US" sz="3600" b="1" dirty="0" smtClean="0"/>
              <a:t>my</a:t>
            </a:r>
            <a:r>
              <a:rPr lang="en-US" sz="3600" dirty="0" smtClean="0"/>
              <a:t> biases?</a:t>
            </a:r>
            <a:endParaRPr lang="en-US" sz="3600" dirty="0"/>
          </a:p>
        </p:txBody>
      </p:sp>
    </p:spTree>
    <p:extLst>
      <p:ext uri="{BB962C8B-B14F-4D97-AF65-F5344CB8AC3E}">
        <p14:creationId xmlns:p14="http://schemas.microsoft.com/office/powerpoint/2010/main" val="3049827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914400" y="957709"/>
            <a:ext cx="7267903" cy="707886"/>
          </a:xfrm>
          <a:prstGeom prst="rect">
            <a:avLst/>
          </a:prstGeom>
          <a:solidFill>
            <a:srgbClr val="FFFF66"/>
          </a:solid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4000" dirty="0"/>
              <a:t>What Employers </a:t>
            </a:r>
            <a:r>
              <a:rPr lang="en-US" altLang="en-US" sz="4000" dirty="0" smtClean="0"/>
              <a:t>Fear</a:t>
            </a:r>
            <a:endParaRPr lang="en-US" altLang="en-US" sz="4000" dirty="0"/>
          </a:p>
        </p:txBody>
      </p:sp>
      <p:sp>
        <p:nvSpPr>
          <p:cNvPr id="11267" name="TextBox 2"/>
          <p:cNvSpPr txBox="1">
            <a:spLocks noChangeArrowheads="1"/>
          </p:cNvSpPr>
          <p:nvPr/>
        </p:nvSpPr>
        <p:spPr bwMode="auto">
          <a:xfrm>
            <a:off x="914400" y="1921098"/>
            <a:ext cx="7409401"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2800" dirty="0"/>
              <a:t>Health issues – absenteeism, costs, morale</a:t>
            </a:r>
          </a:p>
          <a:p>
            <a:pPr>
              <a:buFont typeface="Arial" panose="020B0604020202020204" pitchFamily="34" charset="0"/>
              <a:buChar char="•"/>
            </a:pPr>
            <a:r>
              <a:rPr lang="en-US" altLang="en-US" sz="2800" dirty="0"/>
              <a:t>Change averse </a:t>
            </a:r>
          </a:p>
          <a:p>
            <a:pPr>
              <a:buFont typeface="Arial" panose="020B0604020202020204" pitchFamily="34" charset="0"/>
              <a:buChar char="•"/>
            </a:pPr>
            <a:r>
              <a:rPr lang="en-US" altLang="en-US" sz="2800" dirty="0"/>
              <a:t>Technology luddite</a:t>
            </a:r>
          </a:p>
          <a:p>
            <a:pPr>
              <a:buFont typeface="Arial" panose="020B0604020202020204" pitchFamily="34" charset="0"/>
              <a:buChar char="•"/>
            </a:pPr>
            <a:r>
              <a:rPr lang="en-US" altLang="en-US" sz="2800" dirty="0"/>
              <a:t>Expiration date</a:t>
            </a:r>
          </a:p>
          <a:p>
            <a:pPr>
              <a:buFont typeface="Arial" panose="020B0604020202020204" pitchFamily="34" charset="0"/>
              <a:buChar char="•"/>
            </a:pPr>
            <a:r>
              <a:rPr lang="en-US" altLang="en-US" sz="2800" dirty="0"/>
              <a:t>Cannot work with younger </a:t>
            </a:r>
            <a:r>
              <a:rPr lang="en-US" altLang="en-US" sz="2800" dirty="0" smtClean="0"/>
              <a:t>boss</a:t>
            </a:r>
          </a:p>
          <a:p>
            <a:pPr>
              <a:buFont typeface="Arial" panose="020B0604020202020204" pitchFamily="34" charset="0"/>
              <a:buChar char="•"/>
            </a:pPr>
            <a:r>
              <a:rPr lang="en-US" altLang="en-US" sz="2800" dirty="0" smtClean="0"/>
              <a:t>Won’t have Organization’s “look”</a:t>
            </a:r>
            <a:endParaRPr lang="en-US" altLang="en-US" sz="2800" dirty="0"/>
          </a:p>
          <a:p>
            <a:pPr>
              <a:buFont typeface="Arial" panose="020B0604020202020204" pitchFamily="34" charset="0"/>
              <a:buChar char="•"/>
            </a:pPr>
            <a:r>
              <a:rPr lang="en-US" altLang="en-US" sz="2800" dirty="0"/>
              <a:t>Won’t last if at lower $ or role</a:t>
            </a:r>
          </a:p>
        </p:txBody>
      </p:sp>
      <p:pic>
        <p:nvPicPr>
          <p:cNvPr id="11268" name="Picture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701331" y="3335543"/>
            <a:ext cx="2236788" cy="2664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801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52500" y="937249"/>
            <a:ext cx="7261334" cy="707886"/>
          </a:xfrm>
          <a:prstGeom prst="rect">
            <a:avLst/>
          </a:prstGeom>
          <a:solidFill>
            <a:srgbClr val="FFFF66"/>
          </a:solidFill>
          <a:ln>
            <a:noFill/>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4000" dirty="0"/>
              <a:t>What Employers </a:t>
            </a:r>
            <a:r>
              <a:rPr lang="en-US" altLang="en-US" sz="4000" dirty="0" smtClean="0"/>
              <a:t>Need</a:t>
            </a:r>
            <a:endParaRPr lang="en-US" altLang="en-US" sz="4000" dirty="0"/>
          </a:p>
        </p:txBody>
      </p:sp>
      <p:sp>
        <p:nvSpPr>
          <p:cNvPr id="3" name="TextBox 2"/>
          <p:cNvSpPr txBox="1"/>
          <p:nvPr/>
        </p:nvSpPr>
        <p:spPr>
          <a:xfrm>
            <a:off x="952500" y="1992440"/>
            <a:ext cx="6299579"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Experience translated into value</a:t>
            </a:r>
          </a:p>
          <a:p>
            <a:pPr marL="457200" indent="-457200">
              <a:buFont typeface="Arial" panose="020B0604020202020204" pitchFamily="34" charset="0"/>
              <a:buChar char="•"/>
            </a:pPr>
            <a:r>
              <a:rPr lang="en-US" sz="2800" dirty="0" smtClean="0"/>
              <a:t>Engagement – Culture Fit / Care</a:t>
            </a:r>
          </a:p>
          <a:p>
            <a:pPr marL="457200" indent="-457200">
              <a:buFont typeface="Arial" panose="020B0604020202020204" pitchFamily="34" charset="0"/>
              <a:buChar char="•"/>
            </a:pPr>
            <a:r>
              <a:rPr lang="en-US" sz="2800" dirty="0" smtClean="0"/>
              <a:t>Network</a:t>
            </a:r>
          </a:p>
          <a:p>
            <a:pPr marL="457200" indent="-457200">
              <a:buFont typeface="Arial" panose="020B0604020202020204" pitchFamily="34" charset="0"/>
              <a:buChar char="•"/>
            </a:pPr>
            <a:r>
              <a:rPr lang="en-US" sz="2800" dirty="0" smtClean="0"/>
              <a:t>Critical Knowledge </a:t>
            </a:r>
          </a:p>
          <a:p>
            <a:pPr lvl="1"/>
            <a:r>
              <a:rPr lang="en-US" sz="2800" dirty="0"/>
              <a:t>	</a:t>
            </a:r>
            <a:r>
              <a:rPr lang="en-US" sz="2800" dirty="0" smtClean="0"/>
              <a:t>Customer</a:t>
            </a:r>
          </a:p>
          <a:p>
            <a:pPr lvl="1"/>
            <a:r>
              <a:rPr lang="en-US" sz="2800" dirty="0"/>
              <a:t>	</a:t>
            </a:r>
            <a:r>
              <a:rPr lang="en-US" sz="2800" dirty="0" smtClean="0"/>
              <a:t>Industry</a:t>
            </a:r>
          </a:p>
          <a:p>
            <a:pPr lvl="1"/>
            <a:r>
              <a:rPr lang="en-US" sz="2800" dirty="0"/>
              <a:t>	</a:t>
            </a:r>
            <a:r>
              <a:rPr lang="en-US" sz="2800" dirty="0" smtClean="0"/>
              <a:t>Legal </a:t>
            </a:r>
          </a:p>
          <a:p>
            <a:endParaRPr lang="en-US" sz="2800" dirty="0"/>
          </a:p>
        </p:txBody>
      </p:sp>
      <p:sp>
        <p:nvSpPr>
          <p:cNvPr id="4" name="TextBox 3"/>
          <p:cNvSpPr txBox="1"/>
          <p:nvPr/>
        </p:nvSpPr>
        <p:spPr>
          <a:xfrm>
            <a:off x="2279176" y="4217158"/>
            <a:ext cx="184731" cy="369332"/>
          </a:xfrm>
          <a:prstGeom prst="rect">
            <a:avLst/>
          </a:prstGeom>
          <a:noFill/>
        </p:spPr>
        <p:txBody>
          <a:bodyPr wrap="none" rtlCol="0">
            <a:spAutoFit/>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0852" y="3477774"/>
            <a:ext cx="3900542" cy="2574358"/>
          </a:xfrm>
          <a:prstGeom prst="rect">
            <a:avLst/>
          </a:prstGeom>
        </p:spPr>
      </p:pic>
    </p:spTree>
    <p:extLst>
      <p:ext uri="{BB962C8B-B14F-4D97-AF65-F5344CB8AC3E}">
        <p14:creationId xmlns:p14="http://schemas.microsoft.com/office/powerpoint/2010/main" val="1731178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0166" y="1032397"/>
            <a:ext cx="7315200" cy="707886"/>
          </a:xfrm>
          <a:prstGeom prst="rect">
            <a:avLst/>
          </a:prstGeom>
          <a:solidFill>
            <a:srgbClr val="FFFF66"/>
          </a:solidFill>
        </p:spPr>
        <p:txBody>
          <a:bodyPr wrap="square">
            <a:spAutoFit/>
          </a:bodyPr>
          <a:lstStyle/>
          <a:p>
            <a:pPr defTabSz="914400" eaLnBrk="1" hangingPunct="1">
              <a:spcBef>
                <a:spcPts val="800"/>
              </a:spcBef>
              <a:buClr>
                <a:prstClr val="black">
                  <a:lumMod val="65000"/>
                  <a:lumOff val="35000"/>
                </a:prstClr>
              </a:buClr>
              <a:buSzPct val="100000"/>
              <a:defRPr/>
            </a:pPr>
            <a:r>
              <a:rPr lang="en-US" sz="4000" b="1" kern="0" dirty="0" smtClean="0">
                <a:ea typeface="ＭＳ Ｐゴシック" charset="0"/>
                <a:cs typeface="Arial"/>
                <a:sym typeface="Futura Book" charset="0"/>
              </a:rPr>
              <a:t>Benefits </a:t>
            </a:r>
            <a:r>
              <a:rPr lang="en-US" sz="4000" b="1" kern="0" dirty="0">
                <a:ea typeface="ＭＳ Ｐゴシック" charset="0"/>
                <a:cs typeface="Arial"/>
                <a:sym typeface="Futura Book" charset="0"/>
              </a:rPr>
              <a:t>of being </a:t>
            </a:r>
            <a:r>
              <a:rPr lang="en-US" sz="4000" b="1" kern="0" dirty="0" smtClean="0">
                <a:ea typeface="ＭＳ Ｐゴシック" charset="0"/>
                <a:cs typeface="Arial"/>
                <a:sym typeface="Futura Book" charset="0"/>
              </a:rPr>
              <a:t>40+</a:t>
            </a:r>
            <a:endParaRPr lang="en-US" sz="4000" b="1" kern="0" dirty="0">
              <a:ea typeface="ＭＳ Ｐゴシック" charset="0"/>
              <a:cs typeface="Arial"/>
              <a:sym typeface="Futura Book" charset="0"/>
            </a:endParaRPr>
          </a:p>
        </p:txBody>
      </p:sp>
      <p:sp>
        <p:nvSpPr>
          <p:cNvPr id="3" name="TextBox 2"/>
          <p:cNvSpPr txBox="1"/>
          <p:nvPr/>
        </p:nvSpPr>
        <p:spPr>
          <a:xfrm>
            <a:off x="1667362" y="1884783"/>
            <a:ext cx="5658344" cy="501675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The long view – bigger picture</a:t>
            </a:r>
          </a:p>
          <a:p>
            <a:pPr marL="457200" indent="-457200">
              <a:buFont typeface="Arial" panose="020B0604020202020204" pitchFamily="34" charset="0"/>
              <a:buChar char="•"/>
            </a:pPr>
            <a:r>
              <a:rPr lang="en-US" sz="3200" dirty="0" smtClean="0"/>
              <a:t>Workplace savvy</a:t>
            </a:r>
          </a:p>
          <a:p>
            <a:pPr marL="457200" indent="-457200">
              <a:buFont typeface="Arial" panose="020B0604020202020204" pitchFamily="34" charset="0"/>
              <a:buChar char="•"/>
            </a:pPr>
            <a:r>
              <a:rPr lang="en-US" sz="3200" dirty="0" smtClean="0"/>
              <a:t>Communication skills</a:t>
            </a:r>
          </a:p>
          <a:p>
            <a:pPr marL="457200" indent="-457200">
              <a:buFont typeface="Arial" panose="020B0604020202020204" pitchFamily="34" charset="0"/>
              <a:buChar char="•"/>
            </a:pPr>
            <a:r>
              <a:rPr lang="en-US" sz="3200" dirty="0" smtClean="0"/>
              <a:t>Able to deal with “crisis”</a:t>
            </a:r>
          </a:p>
          <a:p>
            <a:pPr marL="457200" indent="-457200">
              <a:buFont typeface="Arial" panose="020B0604020202020204" pitchFamily="34" charset="0"/>
              <a:buChar char="•"/>
            </a:pPr>
            <a:r>
              <a:rPr lang="en-US" sz="3200" dirty="0" smtClean="0"/>
              <a:t>Efficiencies</a:t>
            </a:r>
          </a:p>
          <a:p>
            <a:pPr marL="457200" indent="-457200">
              <a:buFont typeface="Arial" panose="020B0604020202020204" pitchFamily="34" charset="0"/>
              <a:buChar char="•"/>
            </a:pPr>
            <a:r>
              <a:rPr lang="en-US" sz="3200" dirty="0" smtClean="0"/>
              <a:t>Detail, focus, attentive</a:t>
            </a:r>
          </a:p>
          <a:p>
            <a:pPr marL="457200" indent="-457200">
              <a:buFont typeface="Arial" panose="020B0604020202020204" pitchFamily="34" charset="0"/>
              <a:buChar char="•"/>
            </a:pPr>
            <a:r>
              <a:rPr lang="en-US" sz="3200" dirty="0" smtClean="0"/>
              <a:t>Dependable / punctual</a:t>
            </a:r>
          </a:p>
          <a:p>
            <a:pPr marL="457200" indent="-457200">
              <a:buFont typeface="Arial" panose="020B0604020202020204" pitchFamily="34" charset="0"/>
              <a:buChar char="•"/>
            </a:pPr>
            <a:r>
              <a:rPr lang="en-US" sz="3200" dirty="0" smtClean="0"/>
              <a:t>Honesty</a:t>
            </a:r>
          </a:p>
          <a:p>
            <a:pPr marL="457200" indent="-457200">
              <a:buFont typeface="Arial" panose="020B0604020202020204" pitchFamily="34" charset="0"/>
              <a:buChar char="•"/>
            </a:pPr>
            <a:r>
              <a:rPr lang="en-US" sz="3200" dirty="0" smtClean="0"/>
              <a:t>Ability to do/learn the job</a:t>
            </a:r>
          </a:p>
          <a:p>
            <a:endParaRPr lang="en-US" sz="3200" dirty="0" smtClean="0"/>
          </a:p>
        </p:txBody>
      </p:sp>
      <p:sp>
        <p:nvSpPr>
          <p:cNvPr id="4" name="TextBox 3"/>
          <p:cNvSpPr txBox="1"/>
          <p:nvPr/>
        </p:nvSpPr>
        <p:spPr>
          <a:xfrm rot="20758319">
            <a:off x="1919957" y="2417774"/>
            <a:ext cx="3323346" cy="769441"/>
          </a:xfrm>
          <a:prstGeom prst="rect">
            <a:avLst/>
          </a:prstGeom>
          <a:noFill/>
        </p:spPr>
        <p:txBody>
          <a:bodyPr wrap="none" rtlCol="0">
            <a:spAutoFit/>
          </a:bodyPr>
          <a:lstStyle/>
          <a:p>
            <a:r>
              <a:rPr lang="en-US" sz="4400" dirty="0" smtClean="0">
                <a:solidFill>
                  <a:srgbClr val="0070C0"/>
                </a:solidFill>
              </a:rPr>
              <a:t>Experienced</a:t>
            </a:r>
            <a:endParaRPr lang="en-US" sz="4400" dirty="0">
              <a:solidFill>
                <a:srgbClr val="0070C0"/>
              </a:solidFill>
            </a:endParaRPr>
          </a:p>
        </p:txBody>
      </p:sp>
      <p:sp>
        <p:nvSpPr>
          <p:cNvPr id="5" name="TextBox 4"/>
          <p:cNvSpPr txBox="1"/>
          <p:nvPr/>
        </p:nvSpPr>
        <p:spPr>
          <a:xfrm rot="1837187">
            <a:off x="4919602" y="3443749"/>
            <a:ext cx="2728632" cy="769441"/>
          </a:xfrm>
          <a:prstGeom prst="rect">
            <a:avLst/>
          </a:prstGeom>
          <a:noFill/>
        </p:spPr>
        <p:txBody>
          <a:bodyPr wrap="none" rtlCol="0">
            <a:spAutoFit/>
          </a:bodyPr>
          <a:lstStyle/>
          <a:p>
            <a:r>
              <a:rPr lang="en-US" sz="4400" dirty="0" smtClean="0">
                <a:solidFill>
                  <a:srgbClr val="C00000"/>
                </a:solidFill>
              </a:rPr>
              <a:t>Seasoned</a:t>
            </a:r>
            <a:endParaRPr lang="en-US" sz="4400" dirty="0">
              <a:solidFill>
                <a:srgbClr val="C00000"/>
              </a:solidFill>
            </a:endParaRPr>
          </a:p>
        </p:txBody>
      </p:sp>
    </p:spTree>
    <p:extLst>
      <p:ext uri="{BB962C8B-B14F-4D97-AF65-F5344CB8AC3E}">
        <p14:creationId xmlns:p14="http://schemas.microsoft.com/office/powerpoint/2010/main" val="4096205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7011" y="2180492"/>
            <a:ext cx="6236677" cy="1384995"/>
          </a:xfrm>
          <a:prstGeom prst="rect">
            <a:avLst/>
          </a:prstGeom>
          <a:noFill/>
        </p:spPr>
        <p:txBody>
          <a:bodyPr wrap="square" rtlCol="0">
            <a:spAutoFit/>
          </a:bodyPr>
          <a:lstStyle/>
          <a:p>
            <a:pPr>
              <a:defRPr/>
            </a:pPr>
            <a:r>
              <a:rPr lang="en-US" sz="2800" i="1" dirty="0"/>
              <a:t>"Many older people have a work ethic and sense of civility that the younger generation has not learned yet."</a:t>
            </a:r>
            <a:r>
              <a:rPr lang="en-US" sz="2800" dirty="0"/>
              <a:t>       </a:t>
            </a:r>
          </a:p>
        </p:txBody>
      </p:sp>
      <p:sp>
        <p:nvSpPr>
          <p:cNvPr id="3" name="Rectangle 2"/>
          <p:cNvSpPr/>
          <p:nvPr/>
        </p:nvSpPr>
        <p:spPr>
          <a:xfrm>
            <a:off x="977462" y="1032397"/>
            <a:ext cx="7236372" cy="707886"/>
          </a:xfrm>
          <a:prstGeom prst="rect">
            <a:avLst/>
          </a:prstGeom>
          <a:solidFill>
            <a:srgbClr val="FFFF66"/>
          </a:solidFill>
        </p:spPr>
        <p:txBody>
          <a:bodyPr wrap="square">
            <a:spAutoFit/>
          </a:bodyPr>
          <a:lstStyle/>
          <a:p>
            <a:pPr defTabSz="914400" eaLnBrk="1" hangingPunct="1">
              <a:spcBef>
                <a:spcPts val="800"/>
              </a:spcBef>
              <a:buClr>
                <a:prstClr val="black">
                  <a:lumMod val="65000"/>
                  <a:lumOff val="35000"/>
                </a:prstClr>
              </a:buClr>
              <a:buSzPct val="100000"/>
              <a:defRPr/>
            </a:pPr>
            <a:r>
              <a:rPr lang="en-US" sz="4000" kern="0" dirty="0" smtClean="0">
                <a:latin typeface="Arial" panose="020B0604020202020204" pitchFamily="34" charset="0"/>
                <a:ea typeface="ＭＳ Ｐゴシック" charset="0"/>
                <a:cs typeface="Arial" panose="020B0604020202020204" pitchFamily="34" charset="0"/>
                <a:sym typeface="Futura Book" charset="0"/>
              </a:rPr>
              <a:t>Benefits</a:t>
            </a:r>
            <a:r>
              <a:rPr lang="en-US" sz="4000" kern="0" dirty="0" smtClean="0">
                <a:ea typeface="ＭＳ Ｐゴシック" charset="0"/>
                <a:cs typeface="Arial"/>
                <a:sym typeface="Futura Book" charset="0"/>
              </a:rPr>
              <a:t> </a:t>
            </a:r>
            <a:r>
              <a:rPr lang="en-US" sz="4000" kern="0" dirty="0">
                <a:ea typeface="ＭＳ Ｐゴシック" charset="0"/>
                <a:cs typeface="Arial"/>
                <a:sym typeface="Futura Book" charset="0"/>
              </a:rPr>
              <a:t>of being </a:t>
            </a:r>
            <a:r>
              <a:rPr lang="en-US" sz="4000" kern="0" dirty="0" smtClean="0">
                <a:ea typeface="ＭＳ Ｐゴシック" charset="0"/>
                <a:cs typeface="Arial"/>
                <a:sym typeface="Futura Book" charset="0"/>
              </a:rPr>
              <a:t>40+</a:t>
            </a:r>
            <a:endParaRPr lang="en-US" sz="4000" kern="0" dirty="0">
              <a:ea typeface="ＭＳ Ｐゴシック" charset="0"/>
              <a:cs typeface="Arial"/>
              <a:sym typeface="Futura Book" charset="0"/>
            </a:endParaRPr>
          </a:p>
        </p:txBody>
      </p:sp>
      <p:sp>
        <p:nvSpPr>
          <p:cNvPr id="5" name="TextBox 4"/>
          <p:cNvSpPr txBox="1"/>
          <p:nvPr/>
        </p:nvSpPr>
        <p:spPr>
          <a:xfrm>
            <a:off x="4259873" y="4811688"/>
            <a:ext cx="4297523" cy="1323439"/>
          </a:xfrm>
          <a:prstGeom prst="rect">
            <a:avLst/>
          </a:prstGeom>
          <a:noFill/>
        </p:spPr>
        <p:txBody>
          <a:bodyPr wrap="none" rtlCol="0">
            <a:spAutoFit/>
          </a:bodyPr>
          <a:lstStyle/>
          <a:p>
            <a:pPr marL="342900" indent="-342900">
              <a:buFontTx/>
              <a:buChar char="-"/>
            </a:pPr>
            <a:r>
              <a:rPr lang="en-US" sz="2000" dirty="0" smtClean="0"/>
              <a:t>Steve </a:t>
            </a:r>
            <a:r>
              <a:rPr lang="en-US" sz="2000" dirty="0"/>
              <a:t>Wing</a:t>
            </a:r>
            <a:r>
              <a:rPr lang="en-US" sz="2000" dirty="0" smtClean="0"/>
              <a:t>,</a:t>
            </a:r>
          </a:p>
          <a:p>
            <a:pPr lvl="1"/>
            <a:r>
              <a:rPr lang="en-US" sz="2000" dirty="0" smtClean="0"/>
              <a:t>Director </a:t>
            </a:r>
            <a:r>
              <a:rPr lang="en-US" sz="2000" dirty="0"/>
              <a:t>of </a:t>
            </a:r>
            <a:r>
              <a:rPr lang="en-US" sz="2000" dirty="0" smtClean="0"/>
              <a:t>Government Programs </a:t>
            </a:r>
          </a:p>
          <a:p>
            <a:pPr lvl="1"/>
            <a:r>
              <a:rPr lang="en-US" sz="2000" dirty="0" smtClean="0"/>
              <a:t>CVS </a:t>
            </a:r>
            <a:r>
              <a:rPr lang="en-US" sz="2000" dirty="0"/>
              <a:t>drugstore</a:t>
            </a:r>
          </a:p>
          <a:p>
            <a:endParaRPr lang="en-US" sz="2000" dirty="0"/>
          </a:p>
        </p:txBody>
      </p:sp>
    </p:spTree>
    <p:extLst>
      <p:ext uri="{BB962C8B-B14F-4D97-AF65-F5344CB8AC3E}">
        <p14:creationId xmlns:p14="http://schemas.microsoft.com/office/powerpoint/2010/main" val="2303046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5895" y="1019326"/>
            <a:ext cx="7202533" cy="707886"/>
          </a:xfrm>
          <a:prstGeom prst="rect">
            <a:avLst/>
          </a:prstGeom>
          <a:solidFill>
            <a:srgbClr val="FFFF66"/>
          </a:solidFill>
        </p:spPr>
        <p:txBody>
          <a:bodyPr wrap="square">
            <a:spAutoFit/>
          </a:bodyPr>
          <a:lstStyle/>
          <a:p>
            <a:pPr>
              <a:defRPr/>
            </a:pPr>
            <a:r>
              <a:rPr lang="en-US" sz="4000" kern="0" dirty="0">
                <a:latin typeface="Arial" panose="020B0604020202020204" pitchFamily="34" charset="0"/>
                <a:ea typeface="ＭＳ Ｐゴシック" charset="0"/>
                <a:cs typeface="Arial" panose="020B0604020202020204" pitchFamily="34" charset="0"/>
                <a:sym typeface="Futura Book" charset="0"/>
              </a:rPr>
              <a:t>Techniques to address biases</a:t>
            </a:r>
            <a:endParaRPr lang="en-US" sz="4000" dirty="0">
              <a:latin typeface="Arial" panose="020B0604020202020204" pitchFamily="34" charset="0"/>
              <a:cs typeface="Arial" panose="020B0604020202020204" pitchFamily="34" charset="0"/>
            </a:endParaRPr>
          </a:p>
        </p:txBody>
      </p:sp>
      <p:sp>
        <p:nvSpPr>
          <p:cNvPr id="4" name="TextBox 3"/>
          <p:cNvSpPr txBox="1"/>
          <p:nvPr/>
        </p:nvSpPr>
        <p:spPr>
          <a:xfrm>
            <a:off x="1438772" y="2000250"/>
            <a:ext cx="6335120" cy="523220"/>
          </a:xfrm>
          <a:prstGeom prst="rect">
            <a:avLst/>
          </a:prstGeom>
          <a:noFill/>
        </p:spPr>
        <p:txBody>
          <a:bodyPr wrap="square" rtlCol="0">
            <a:spAutoFit/>
          </a:bodyPr>
          <a:lstStyle/>
          <a:p>
            <a:pPr algn="ctr"/>
            <a:r>
              <a:rPr lang="en-US" sz="2800" b="1" dirty="0" smtClean="0"/>
              <a:t>First, you cannot …</a:t>
            </a:r>
            <a:endParaRPr lang="en-US" sz="2800" b="1" dirty="0"/>
          </a:p>
        </p:txBody>
      </p:sp>
      <p:sp>
        <p:nvSpPr>
          <p:cNvPr id="6" name="TextBox 5"/>
          <p:cNvSpPr txBox="1"/>
          <p:nvPr/>
        </p:nvSpPr>
        <p:spPr>
          <a:xfrm>
            <a:off x="1319214" y="2809265"/>
            <a:ext cx="6574236" cy="1384995"/>
          </a:xfrm>
          <a:prstGeom prst="rect">
            <a:avLst/>
          </a:prstGeom>
          <a:noFill/>
        </p:spPr>
        <p:txBody>
          <a:bodyPr wrap="none" rtlCol="0">
            <a:spAutoFit/>
          </a:bodyPr>
          <a:lstStyle/>
          <a:p>
            <a:pPr marL="342900" indent="-342900">
              <a:buAutoNum type="arabicPeriod"/>
            </a:pPr>
            <a:r>
              <a:rPr lang="en-US" sz="2800" dirty="0" smtClean="0"/>
              <a:t>Compel </a:t>
            </a:r>
            <a:r>
              <a:rPr lang="en-US" sz="2800" dirty="0"/>
              <a:t>employers to </a:t>
            </a:r>
            <a:r>
              <a:rPr lang="en-US" sz="2800" dirty="0" smtClean="0"/>
              <a:t>communicate</a:t>
            </a:r>
          </a:p>
          <a:p>
            <a:pPr marL="342900" indent="-342900">
              <a:buAutoNum type="arabicPeriod"/>
            </a:pPr>
            <a:r>
              <a:rPr lang="en-US" sz="2800" dirty="0" smtClean="0"/>
              <a:t>Challenge their authority</a:t>
            </a:r>
          </a:p>
          <a:p>
            <a:pPr marL="342900" indent="-342900">
              <a:buAutoNum type="arabicPeriod"/>
            </a:pPr>
            <a:r>
              <a:rPr lang="en-US" sz="2800" dirty="0" smtClean="0"/>
              <a:t>Challenge </a:t>
            </a:r>
            <a:r>
              <a:rPr lang="en-US" sz="2800" dirty="0"/>
              <a:t>legitimate job </a:t>
            </a:r>
            <a:r>
              <a:rPr lang="en-US" sz="2800" dirty="0" smtClean="0"/>
              <a:t>requirements</a:t>
            </a:r>
          </a:p>
        </p:txBody>
      </p:sp>
      <p:sp>
        <p:nvSpPr>
          <p:cNvPr id="8" name="TextBox 7"/>
          <p:cNvSpPr txBox="1"/>
          <p:nvPr/>
        </p:nvSpPr>
        <p:spPr>
          <a:xfrm>
            <a:off x="1985964" y="4814509"/>
            <a:ext cx="5653086" cy="984885"/>
          </a:xfrm>
          <a:prstGeom prst="rect">
            <a:avLst/>
          </a:prstGeom>
          <a:noFill/>
        </p:spPr>
        <p:txBody>
          <a:bodyPr wrap="square" rtlCol="0">
            <a:spAutoFit/>
          </a:bodyPr>
          <a:lstStyle/>
          <a:p>
            <a:r>
              <a:rPr lang="en-US" b="1" dirty="0">
                <a:hlinkClick r:id="rId3"/>
              </a:rPr>
              <a:t>http://</a:t>
            </a:r>
            <a:r>
              <a:rPr lang="en-US" sz="2000" b="1" dirty="0" smtClean="0">
                <a:hlinkClick r:id="rId3"/>
              </a:rPr>
              <a:t>www.aarp.org/work/employee-rights/info-05-2008/what_you_can_do_about_age_bias.2.html</a:t>
            </a:r>
            <a:endParaRPr lang="en-US" sz="2000" b="1" dirty="0" smtClean="0"/>
          </a:p>
          <a:p>
            <a:endParaRPr lang="en-US" b="1" dirty="0"/>
          </a:p>
        </p:txBody>
      </p:sp>
    </p:spTree>
    <p:extLst>
      <p:ext uri="{BB962C8B-B14F-4D97-AF65-F5344CB8AC3E}">
        <p14:creationId xmlns:p14="http://schemas.microsoft.com/office/powerpoint/2010/main" val="4045914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TotalTime>
  <Words>1507</Words>
  <Application>Microsoft Office PowerPoint</Application>
  <PresentationFormat>On-screen Show (4:3)</PresentationFormat>
  <Paragraphs>209</Paragraphs>
  <Slides>19</Slides>
  <Notes>18</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19</vt:i4>
      </vt:variant>
    </vt:vector>
  </HeadingPairs>
  <TitlesOfParts>
    <vt:vector size="36" baseType="lpstr">
      <vt:lpstr>ＭＳ Ｐゴシック</vt:lpstr>
      <vt:lpstr>Amazone BT</vt:lpstr>
      <vt:lpstr>Arial</vt:lpstr>
      <vt:lpstr>Bazooka</vt:lpstr>
      <vt:lpstr>Calibri</vt:lpstr>
      <vt:lpstr>Calibri Light</vt:lpstr>
      <vt:lpstr>Calligrapher</vt:lpstr>
      <vt:lpstr>Cornerstone</vt:lpstr>
      <vt:lpstr>Cuckoo</vt:lpstr>
      <vt:lpstr>Futura Book</vt:lpstr>
      <vt:lpstr>Gill Sans</vt:lpstr>
      <vt:lpstr>Mistral</vt:lpstr>
      <vt:lpstr>Palatino Linotype</vt:lpstr>
      <vt:lpstr>Poster</vt:lpstr>
      <vt:lpstr>Times New Roman</vt:lpstr>
      <vt:lpstr>ヒラギノ角ゴ ProN W3</vt:lpstr>
      <vt:lpstr>Office Theme</vt:lpstr>
      <vt:lpstr>Experience as an Advantage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anne@hullstrategies.com</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Hull</dc:creator>
  <cp:lastModifiedBy>Anne</cp:lastModifiedBy>
  <cp:revision>36</cp:revision>
  <cp:lastPrinted>2017-01-03T18:40:40Z</cp:lastPrinted>
  <dcterms:created xsi:type="dcterms:W3CDTF">2016-03-04T14:25:08Z</dcterms:created>
  <dcterms:modified xsi:type="dcterms:W3CDTF">2017-01-08T17:58:36Z</dcterms:modified>
</cp:coreProperties>
</file>