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1" r:id="rId6"/>
    <p:sldId id="264" r:id="rId7"/>
    <p:sldId id="262" r:id="rId8"/>
    <p:sldId id="263" r:id="rId9"/>
    <p:sldId id="270" r:id="rId10"/>
    <p:sldId id="271" r:id="rId11"/>
    <p:sldId id="276" r:id="rId12"/>
    <p:sldId id="272" r:id="rId13"/>
    <p:sldId id="273" r:id="rId14"/>
    <p:sldId id="275" r:id="rId15"/>
    <p:sldId id="277" r:id="rId16"/>
    <p:sldId id="280" r:id="rId17"/>
    <p:sldId id="278" r:id="rId18"/>
    <p:sldId id="279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84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24D595-7B7B-45DB-BDF7-838875F6E628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DC3BE61-8805-4D9D-B4B2-9CB4DB5B4897}">
      <dgm:prSet phldrT="[Text]"/>
      <dgm:spPr>
        <a:solidFill>
          <a:schemeClr val="tx1">
            <a:lumMod val="75000"/>
            <a:lumOff val="25000"/>
          </a:schemeClr>
        </a:solidFill>
      </dgm:spPr>
      <dgm:t>
        <a:bodyPr/>
        <a:lstStyle/>
        <a:p>
          <a:r>
            <a:rPr lang="en-US" dirty="0" smtClean="0"/>
            <a:t>Your </a:t>
          </a:r>
        </a:p>
        <a:p>
          <a:r>
            <a:rPr lang="en-US" dirty="0" smtClean="0"/>
            <a:t>MLO</a:t>
          </a:r>
          <a:endParaRPr lang="en-US" dirty="0"/>
        </a:p>
      </dgm:t>
    </dgm:pt>
    <dgm:pt modelId="{5100288F-BA53-4606-8691-D382D9502FCE}" type="parTrans" cxnId="{F39B21CD-4A86-47D5-915E-1866AFC05E0F}">
      <dgm:prSet/>
      <dgm:spPr/>
      <dgm:t>
        <a:bodyPr/>
        <a:lstStyle/>
        <a:p>
          <a:endParaRPr lang="en-US"/>
        </a:p>
      </dgm:t>
    </dgm:pt>
    <dgm:pt modelId="{EFB39D6F-6731-44E3-950A-B05C65A51197}" type="sibTrans" cxnId="{F39B21CD-4A86-47D5-915E-1866AFC05E0F}">
      <dgm:prSet/>
      <dgm:spPr/>
      <dgm:t>
        <a:bodyPr/>
        <a:lstStyle/>
        <a:p>
          <a:endParaRPr lang="en-US"/>
        </a:p>
      </dgm:t>
    </dgm:pt>
    <dgm:pt modelId="{50849BB8-C19A-402D-9631-D5E75A143B66}">
      <dgm:prSet phldrT="[Text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sz="2100" b="1" dirty="0" smtClean="0"/>
            <a:t>Sales Funnel</a:t>
          </a:r>
          <a:endParaRPr lang="en-US" sz="2100" b="1" dirty="0"/>
        </a:p>
      </dgm:t>
    </dgm:pt>
    <dgm:pt modelId="{101328AB-79D3-46BE-BF6B-3F4CB704E849}" type="parTrans" cxnId="{899F43CB-F336-4476-B67E-EE47DC3B7F42}">
      <dgm:prSet/>
      <dgm:spPr/>
      <dgm:t>
        <a:bodyPr/>
        <a:lstStyle/>
        <a:p>
          <a:endParaRPr lang="en-US" dirty="0"/>
        </a:p>
      </dgm:t>
    </dgm:pt>
    <dgm:pt modelId="{A5849394-B477-4217-9A58-E9E95CFFD00B}" type="sibTrans" cxnId="{899F43CB-F336-4476-B67E-EE47DC3B7F42}">
      <dgm:prSet/>
      <dgm:spPr/>
      <dgm:t>
        <a:bodyPr/>
        <a:lstStyle/>
        <a:p>
          <a:endParaRPr lang="en-US"/>
        </a:p>
      </dgm:t>
    </dgm:pt>
    <dgm:pt modelId="{19CCEE7E-379E-449F-B035-507115AB44B3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sz="1700" b="1" dirty="0" smtClean="0"/>
            <a:t>Thought Leadership</a:t>
          </a:r>
          <a:endParaRPr lang="en-US" sz="1700" b="1" dirty="0"/>
        </a:p>
      </dgm:t>
    </dgm:pt>
    <dgm:pt modelId="{9956593C-A470-465B-A226-80811170DC62}" type="parTrans" cxnId="{FBA56C7A-178B-4A66-A5BD-A9231C52F485}">
      <dgm:prSet/>
      <dgm:spPr/>
      <dgm:t>
        <a:bodyPr/>
        <a:lstStyle/>
        <a:p>
          <a:endParaRPr lang="en-US" dirty="0"/>
        </a:p>
      </dgm:t>
    </dgm:pt>
    <dgm:pt modelId="{21CDEA3F-473C-446F-BDF8-DCD33AFB070C}" type="sibTrans" cxnId="{FBA56C7A-178B-4A66-A5BD-A9231C52F485}">
      <dgm:prSet/>
      <dgm:spPr/>
      <dgm:t>
        <a:bodyPr/>
        <a:lstStyle/>
        <a:p>
          <a:endParaRPr lang="en-US"/>
        </a:p>
      </dgm:t>
    </dgm:pt>
    <dgm:pt modelId="{FCE02FF1-4833-4276-AF14-0155CD0F4420}">
      <dgm:prSet phldrT="[Text]"/>
      <dgm:spPr>
        <a:solidFill>
          <a:srgbClr val="FF0000"/>
        </a:solidFill>
      </dgm:spPr>
      <dgm:t>
        <a:bodyPr/>
        <a:lstStyle/>
        <a:p>
          <a:r>
            <a:rPr lang="en-US" b="1" dirty="0" smtClean="0"/>
            <a:t>Social Media</a:t>
          </a:r>
          <a:endParaRPr lang="en-US" b="1" dirty="0"/>
        </a:p>
      </dgm:t>
    </dgm:pt>
    <dgm:pt modelId="{7D210623-FF02-488A-978A-76BBA1F56D0B}" type="parTrans" cxnId="{6AAAAAE7-27E3-45D6-861C-B4E8F6F5FBDB}">
      <dgm:prSet/>
      <dgm:spPr/>
      <dgm:t>
        <a:bodyPr/>
        <a:lstStyle/>
        <a:p>
          <a:endParaRPr lang="en-US" dirty="0"/>
        </a:p>
      </dgm:t>
    </dgm:pt>
    <dgm:pt modelId="{DC323966-AC11-4AD0-B283-4FB1A53E4B8C}" type="sibTrans" cxnId="{6AAAAAE7-27E3-45D6-861C-B4E8F6F5FBDB}">
      <dgm:prSet/>
      <dgm:spPr/>
      <dgm:t>
        <a:bodyPr/>
        <a:lstStyle/>
        <a:p>
          <a:endParaRPr lang="en-US"/>
        </a:p>
      </dgm:t>
    </dgm:pt>
    <dgm:pt modelId="{9B0726D8-1F58-4FC7-AA8A-116FA09A7E0C}">
      <dgm:prSet phldrT="[Text]"/>
      <dgm:spPr>
        <a:solidFill>
          <a:srgbClr val="C00000"/>
        </a:solidFill>
      </dgm:spPr>
      <dgm:t>
        <a:bodyPr/>
        <a:lstStyle/>
        <a:p>
          <a:r>
            <a:rPr lang="en-US" b="1" dirty="0" smtClean="0"/>
            <a:t>Set Up</a:t>
          </a:r>
          <a:endParaRPr lang="en-US" b="1" dirty="0"/>
        </a:p>
      </dgm:t>
    </dgm:pt>
    <dgm:pt modelId="{A0E6F3B8-5498-44D7-8DA9-CCF73346FF3D}" type="parTrans" cxnId="{2377992B-C21A-42AF-8A5E-4E4895B0FDA8}">
      <dgm:prSet/>
      <dgm:spPr/>
      <dgm:t>
        <a:bodyPr/>
        <a:lstStyle/>
        <a:p>
          <a:endParaRPr lang="en-US" dirty="0"/>
        </a:p>
      </dgm:t>
    </dgm:pt>
    <dgm:pt modelId="{55719C8B-AF80-4253-8FB4-4CA7D0077B34}" type="sibTrans" cxnId="{2377992B-C21A-42AF-8A5E-4E4895B0FDA8}">
      <dgm:prSet/>
      <dgm:spPr/>
      <dgm:t>
        <a:bodyPr/>
        <a:lstStyle/>
        <a:p>
          <a:endParaRPr lang="en-US"/>
        </a:p>
      </dgm:t>
    </dgm:pt>
    <dgm:pt modelId="{0ADD78E2-6A45-4A9B-BC84-39B64F020E68}">
      <dgm:prSet phldrT="[Text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b="1" dirty="0" smtClean="0"/>
            <a:t>Sales Training</a:t>
          </a:r>
          <a:endParaRPr lang="en-US" b="1" dirty="0"/>
        </a:p>
      </dgm:t>
    </dgm:pt>
    <dgm:pt modelId="{CAF1231C-9B73-44BA-AC87-9265297E8AFD}" type="parTrans" cxnId="{BFFEE09C-AD0E-4549-A374-6A8D8CDBE909}">
      <dgm:prSet/>
      <dgm:spPr/>
      <dgm:t>
        <a:bodyPr/>
        <a:lstStyle/>
        <a:p>
          <a:endParaRPr lang="en-US" dirty="0"/>
        </a:p>
      </dgm:t>
    </dgm:pt>
    <dgm:pt modelId="{367780FB-FD9D-473D-8716-A3A90873C890}" type="sibTrans" cxnId="{BFFEE09C-AD0E-4549-A374-6A8D8CDBE909}">
      <dgm:prSet/>
      <dgm:spPr/>
      <dgm:t>
        <a:bodyPr/>
        <a:lstStyle/>
        <a:p>
          <a:endParaRPr lang="en-US"/>
        </a:p>
      </dgm:t>
    </dgm:pt>
    <dgm:pt modelId="{F97D324F-0E88-480F-9A91-07FDF2FC295F}" type="pres">
      <dgm:prSet presAssocID="{B824D595-7B7B-45DB-BDF7-838875F6E628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2BC29D2-334B-4764-886F-A3A2D99C1EC7}" type="pres">
      <dgm:prSet presAssocID="{3DC3BE61-8805-4D9D-B4B2-9CB4DB5B4897}" presName="centerShape" presStyleLbl="node0" presStyleIdx="0" presStyleCnt="1"/>
      <dgm:spPr/>
      <dgm:t>
        <a:bodyPr/>
        <a:lstStyle/>
        <a:p>
          <a:endParaRPr lang="en-US"/>
        </a:p>
      </dgm:t>
    </dgm:pt>
    <dgm:pt modelId="{A62B37AB-1E40-4E60-BB59-9971525593E1}" type="pres">
      <dgm:prSet presAssocID="{101328AB-79D3-46BE-BF6B-3F4CB704E849}" presName="parTrans" presStyleLbl="sibTrans2D1" presStyleIdx="0" presStyleCnt="5"/>
      <dgm:spPr/>
      <dgm:t>
        <a:bodyPr/>
        <a:lstStyle/>
        <a:p>
          <a:endParaRPr lang="en-US"/>
        </a:p>
      </dgm:t>
    </dgm:pt>
    <dgm:pt modelId="{F134DC68-AA47-43BC-8F48-B0A0452A3D21}" type="pres">
      <dgm:prSet presAssocID="{101328AB-79D3-46BE-BF6B-3F4CB704E849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27EE4ECB-784F-4A25-8999-CDCCFCC81F2D}" type="pres">
      <dgm:prSet presAssocID="{50849BB8-C19A-402D-9631-D5E75A143B66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BC4929-72E0-4B35-BFC9-E7C83EE5A318}" type="pres">
      <dgm:prSet presAssocID="{9956593C-A470-465B-A226-80811170DC62}" presName="parTrans" presStyleLbl="sibTrans2D1" presStyleIdx="1" presStyleCnt="5"/>
      <dgm:spPr/>
      <dgm:t>
        <a:bodyPr/>
        <a:lstStyle/>
        <a:p>
          <a:endParaRPr lang="en-US"/>
        </a:p>
      </dgm:t>
    </dgm:pt>
    <dgm:pt modelId="{44D1429E-F597-47A4-BFE6-3EAF56EC3CC0}" type="pres">
      <dgm:prSet presAssocID="{9956593C-A470-465B-A226-80811170DC62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266DA41F-F0A0-45C3-B856-97566CCA018F}" type="pres">
      <dgm:prSet presAssocID="{19CCEE7E-379E-449F-B035-507115AB44B3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C7A25A-5F15-43A4-9586-EBF1FE64B15A}" type="pres">
      <dgm:prSet presAssocID="{7D210623-FF02-488A-978A-76BBA1F56D0B}" presName="parTrans" presStyleLbl="sibTrans2D1" presStyleIdx="2" presStyleCnt="5"/>
      <dgm:spPr/>
      <dgm:t>
        <a:bodyPr/>
        <a:lstStyle/>
        <a:p>
          <a:endParaRPr lang="en-US"/>
        </a:p>
      </dgm:t>
    </dgm:pt>
    <dgm:pt modelId="{A5C8D7CB-1A3B-4CCF-80FE-D191B12F6CBE}" type="pres">
      <dgm:prSet presAssocID="{7D210623-FF02-488A-978A-76BBA1F56D0B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50BB872A-85BC-43B8-AC0D-42C68A903689}" type="pres">
      <dgm:prSet presAssocID="{FCE02FF1-4833-4276-AF14-0155CD0F4420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8805B6-31B1-4609-A241-8FD75D73D72E}" type="pres">
      <dgm:prSet presAssocID="{A0E6F3B8-5498-44D7-8DA9-CCF73346FF3D}" presName="parTrans" presStyleLbl="sibTrans2D1" presStyleIdx="3" presStyleCnt="5"/>
      <dgm:spPr/>
      <dgm:t>
        <a:bodyPr/>
        <a:lstStyle/>
        <a:p>
          <a:endParaRPr lang="en-US"/>
        </a:p>
      </dgm:t>
    </dgm:pt>
    <dgm:pt modelId="{1B826F25-9B5F-421F-ADC3-EEFEDF47B233}" type="pres">
      <dgm:prSet presAssocID="{A0E6F3B8-5498-44D7-8DA9-CCF73346FF3D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C24EEF33-5739-44D1-8781-883EF5C34840}" type="pres">
      <dgm:prSet presAssocID="{9B0726D8-1F58-4FC7-AA8A-116FA09A7E0C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4B5C71-96DD-4DCA-970B-113B548C0CC6}" type="pres">
      <dgm:prSet presAssocID="{CAF1231C-9B73-44BA-AC87-9265297E8AFD}" presName="parTrans" presStyleLbl="sibTrans2D1" presStyleIdx="4" presStyleCnt="5"/>
      <dgm:spPr/>
      <dgm:t>
        <a:bodyPr/>
        <a:lstStyle/>
        <a:p>
          <a:endParaRPr lang="en-US"/>
        </a:p>
      </dgm:t>
    </dgm:pt>
    <dgm:pt modelId="{02C8FD3C-1B72-4475-AFC0-15D6B672AFD9}" type="pres">
      <dgm:prSet presAssocID="{CAF1231C-9B73-44BA-AC87-9265297E8AFD}" presName="connectorText" presStyleLbl="sibTrans2D1" presStyleIdx="4" presStyleCnt="5"/>
      <dgm:spPr/>
      <dgm:t>
        <a:bodyPr/>
        <a:lstStyle/>
        <a:p>
          <a:endParaRPr lang="en-US"/>
        </a:p>
      </dgm:t>
    </dgm:pt>
    <dgm:pt modelId="{2BE2E220-AE8B-4C64-8606-77E705925DA7}" type="pres">
      <dgm:prSet presAssocID="{0ADD78E2-6A45-4A9B-BC84-39B64F020E68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8F653CD-8CCE-4866-90A0-B3FD422A80C6}" type="presOf" srcId="{A0E6F3B8-5498-44D7-8DA9-CCF73346FF3D}" destId="{1B826F25-9B5F-421F-ADC3-EEFEDF47B233}" srcOrd="1" destOrd="0" presId="urn:microsoft.com/office/officeart/2005/8/layout/radial5"/>
    <dgm:cxn modelId="{F17465B6-F0D7-4529-BF6B-EB83D0117632}" type="presOf" srcId="{9956593C-A470-465B-A226-80811170DC62}" destId="{44D1429E-F597-47A4-BFE6-3EAF56EC3CC0}" srcOrd="1" destOrd="0" presId="urn:microsoft.com/office/officeart/2005/8/layout/radial5"/>
    <dgm:cxn modelId="{F582CBF0-14A6-4D9E-AF51-FB3B1FC9A018}" type="presOf" srcId="{101328AB-79D3-46BE-BF6B-3F4CB704E849}" destId="{A62B37AB-1E40-4E60-BB59-9971525593E1}" srcOrd="0" destOrd="0" presId="urn:microsoft.com/office/officeart/2005/8/layout/radial5"/>
    <dgm:cxn modelId="{6AAAAAE7-27E3-45D6-861C-B4E8F6F5FBDB}" srcId="{3DC3BE61-8805-4D9D-B4B2-9CB4DB5B4897}" destId="{FCE02FF1-4833-4276-AF14-0155CD0F4420}" srcOrd="2" destOrd="0" parTransId="{7D210623-FF02-488A-978A-76BBA1F56D0B}" sibTransId="{DC323966-AC11-4AD0-B283-4FB1A53E4B8C}"/>
    <dgm:cxn modelId="{A4EF7BAB-662B-4532-B02B-B64AB32BADD2}" type="presOf" srcId="{0ADD78E2-6A45-4A9B-BC84-39B64F020E68}" destId="{2BE2E220-AE8B-4C64-8606-77E705925DA7}" srcOrd="0" destOrd="0" presId="urn:microsoft.com/office/officeart/2005/8/layout/radial5"/>
    <dgm:cxn modelId="{E23D625C-B51E-4B2C-9346-A5143FBE5013}" type="presOf" srcId="{CAF1231C-9B73-44BA-AC87-9265297E8AFD}" destId="{02C8FD3C-1B72-4475-AFC0-15D6B672AFD9}" srcOrd="1" destOrd="0" presId="urn:microsoft.com/office/officeart/2005/8/layout/radial5"/>
    <dgm:cxn modelId="{70D073F9-FDCD-46DA-8E73-30CCFDAEFBA9}" type="presOf" srcId="{7D210623-FF02-488A-978A-76BBA1F56D0B}" destId="{A5C8D7CB-1A3B-4CCF-80FE-D191B12F6CBE}" srcOrd="1" destOrd="0" presId="urn:microsoft.com/office/officeart/2005/8/layout/radial5"/>
    <dgm:cxn modelId="{C2ADA15D-C76E-48BB-BD55-5B411C2759BC}" type="presOf" srcId="{FCE02FF1-4833-4276-AF14-0155CD0F4420}" destId="{50BB872A-85BC-43B8-AC0D-42C68A903689}" srcOrd="0" destOrd="0" presId="urn:microsoft.com/office/officeart/2005/8/layout/radial5"/>
    <dgm:cxn modelId="{C064921F-21C3-46CF-8ED4-5C05CABE4422}" type="presOf" srcId="{3DC3BE61-8805-4D9D-B4B2-9CB4DB5B4897}" destId="{C2BC29D2-334B-4764-886F-A3A2D99C1EC7}" srcOrd="0" destOrd="0" presId="urn:microsoft.com/office/officeart/2005/8/layout/radial5"/>
    <dgm:cxn modelId="{68459CB0-7D4F-46DB-B23E-C5D8E9F5DCFC}" type="presOf" srcId="{9B0726D8-1F58-4FC7-AA8A-116FA09A7E0C}" destId="{C24EEF33-5739-44D1-8781-883EF5C34840}" srcOrd="0" destOrd="0" presId="urn:microsoft.com/office/officeart/2005/8/layout/radial5"/>
    <dgm:cxn modelId="{2377992B-C21A-42AF-8A5E-4E4895B0FDA8}" srcId="{3DC3BE61-8805-4D9D-B4B2-9CB4DB5B4897}" destId="{9B0726D8-1F58-4FC7-AA8A-116FA09A7E0C}" srcOrd="3" destOrd="0" parTransId="{A0E6F3B8-5498-44D7-8DA9-CCF73346FF3D}" sibTransId="{55719C8B-AF80-4253-8FB4-4CA7D0077B34}"/>
    <dgm:cxn modelId="{EF9251AE-E5EC-4290-B419-C8FC982333E6}" type="presOf" srcId="{19CCEE7E-379E-449F-B035-507115AB44B3}" destId="{266DA41F-F0A0-45C3-B856-97566CCA018F}" srcOrd="0" destOrd="0" presId="urn:microsoft.com/office/officeart/2005/8/layout/radial5"/>
    <dgm:cxn modelId="{160F4376-8CC9-4836-AE4E-A5F81D65BF84}" type="presOf" srcId="{7D210623-FF02-488A-978A-76BBA1F56D0B}" destId="{81C7A25A-5F15-43A4-9586-EBF1FE64B15A}" srcOrd="0" destOrd="0" presId="urn:microsoft.com/office/officeart/2005/8/layout/radial5"/>
    <dgm:cxn modelId="{BFFEE09C-AD0E-4549-A374-6A8D8CDBE909}" srcId="{3DC3BE61-8805-4D9D-B4B2-9CB4DB5B4897}" destId="{0ADD78E2-6A45-4A9B-BC84-39B64F020E68}" srcOrd="4" destOrd="0" parTransId="{CAF1231C-9B73-44BA-AC87-9265297E8AFD}" sibTransId="{367780FB-FD9D-473D-8716-A3A90873C890}"/>
    <dgm:cxn modelId="{CD8C007E-410A-46D1-B0C6-1CCCC980337F}" type="presOf" srcId="{101328AB-79D3-46BE-BF6B-3F4CB704E849}" destId="{F134DC68-AA47-43BC-8F48-B0A0452A3D21}" srcOrd="1" destOrd="0" presId="urn:microsoft.com/office/officeart/2005/8/layout/radial5"/>
    <dgm:cxn modelId="{899F43CB-F336-4476-B67E-EE47DC3B7F42}" srcId="{3DC3BE61-8805-4D9D-B4B2-9CB4DB5B4897}" destId="{50849BB8-C19A-402D-9631-D5E75A143B66}" srcOrd="0" destOrd="0" parTransId="{101328AB-79D3-46BE-BF6B-3F4CB704E849}" sibTransId="{A5849394-B477-4217-9A58-E9E95CFFD00B}"/>
    <dgm:cxn modelId="{816997B5-5DE2-472C-A065-44D9637C34C3}" type="presOf" srcId="{A0E6F3B8-5498-44D7-8DA9-CCF73346FF3D}" destId="{A78805B6-31B1-4609-A241-8FD75D73D72E}" srcOrd="0" destOrd="0" presId="urn:microsoft.com/office/officeart/2005/8/layout/radial5"/>
    <dgm:cxn modelId="{203B4A0A-1037-4B30-8F04-C13BA7E51383}" type="presOf" srcId="{9956593C-A470-465B-A226-80811170DC62}" destId="{58BC4929-72E0-4B35-BFC9-E7C83EE5A318}" srcOrd="0" destOrd="0" presId="urn:microsoft.com/office/officeart/2005/8/layout/radial5"/>
    <dgm:cxn modelId="{FBA56C7A-178B-4A66-A5BD-A9231C52F485}" srcId="{3DC3BE61-8805-4D9D-B4B2-9CB4DB5B4897}" destId="{19CCEE7E-379E-449F-B035-507115AB44B3}" srcOrd="1" destOrd="0" parTransId="{9956593C-A470-465B-A226-80811170DC62}" sibTransId="{21CDEA3F-473C-446F-BDF8-DCD33AFB070C}"/>
    <dgm:cxn modelId="{1C853A5E-C526-40FC-9E95-B09A2F65F5E9}" type="presOf" srcId="{B824D595-7B7B-45DB-BDF7-838875F6E628}" destId="{F97D324F-0E88-480F-9A91-07FDF2FC295F}" srcOrd="0" destOrd="0" presId="urn:microsoft.com/office/officeart/2005/8/layout/radial5"/>
    <dgm:cxn modelId="{F39B21CD-4A86-47D5-915E-1866AFC05E0F}" srcId="{B824D595-7B7B-45DB-BDF7-838875F6E628}" destId="{3DC3BE61-8805-4D9D-B4B2-9CB4DB5B4897}" srcOrd="0" destOrd="0" parTransId="{5100288F-BA53-4606-8691-D382D9502FCE}" sibTransId="{EFB39D6F-6731-44E3-950A-B05C65A51197}"/>
    <dgm:cxn modelId="{381240E5-9DA6-4BA2-A7BC-3AE7D501C105}" type="presOf" srcId="{50849BB8-C19A-402D-9631-D5E75A143B66}" destId="{27EE4ECB-784F-4A25-8999-CDCCFCC81F2D}" srcOrd="0" destOrd="0" presId="urn:microsoft.com/office/officeart/2005/8/layout/radial5"/>
    <dgm:cxn modelId="{150EC168-6D38-4B18-A587-B4A814BD20C8}" type="presOf" srcId="{CAF1231C-9B73-44BA-AC87-9265297E8AFD}" destId="{CF4B5C71-96DD-4DCA-970B-113B548C0CC6}" srcOrd="0" destOrd="0" presId="urn:microsoft.com/office/officeart/2005/8/layout/radial5"/>
    <dgm:cxn modelId="{056744FD-F248-4719-8768-4CA3A389585E}" type="presParOf" srcId="{F97D324F-0E88-480F-9A91-07FDF2FC295F}" destId="{C2BC29D2-334B-4764-886F-A3A2D99C1EC7}" srcOrd="0" destOrd="0" presId="urn:microsoft.com/office/officeart/2005/8/layout/radial5"/>
    <dgm:cxn modelId="{1BD8D1BE-5998-4770-AA91-D5ECB4A82203}" type="presParOf" srcId="{F97D324F-0E88-480F-9A91-07FDF2FC295F}" destId="{A62B37AB-1E40-4E60-BB59-9971525593E1}" srcOrd="1" destOrd="0" presId="urn:microsoft.com/office/officeart/2005/8/layout/radial5"/>
    <dgm:cxn modelId="{485D7A0B-BF9A-4D22-BB0B-4BEB37EA933F}" type="presParOf" srcId="{A62B37AB-1E40-4E60-BB59-9971525593E1}" destId="{F134DC68-AA47-43BC-8F48-B0A0452A3D21}" srcOrd="0" destOrd="0" presId="urn:microsoft.com/office/officeart/2005/8/layout/radial5"/>
    <dgm:cxn modelId="{4AA5D42F-4F78-42CB-9B06-8C0D0EFAEA08}" type="presParOf" srcId="{F97D324F-0E88-480F-9A91-07FDF2FC295F}" destId="{27EE4ECB-784F-4A25-8999-CDCCFCC81F2D}" srcOrd="2" destOrd="0" presId="urn:microsoft.com/office/officeart/2005/8/layout/radial5"/>
    <dgm:cxn modelId="{A15E9EF0-668F-4DA2-8AA4-5D3847E7CE99}" type="presParOf" srcId="{F97D324F-0E88-480F-9A91-07FDF2FC295F}" destId="{58BC4929-72E0-4B35-BFC9-E7C83EE5A318}" srcOrd="3" destOrd="0" presId="urn:microsoft.com/office/officeart/2005/8/layout/radial5"/>
    <dgm:cxn modelId="{2F619B0F-4FC1-42FF-B20A-A250C8E2D57B}" type="presParOf" srcId="{58BC4929-72E0-4B35-BFC9-E7C83EE5A318}" destId="{44D1429E-F597-47A4-BFE6-3EAF56EC3CC0}" srcOrd="0" destOrd="0" presId="urn:microsoft.com/office/officeart/2005/8/layout/radial5"/>
    <dgm:cxn modelId="{0C6062CF-21E9-4E94-8373-E1B8552259D7}" type="presParOf" srcId="{F97D324F-0E88-480F-9A91-07FDF2FC295F}" destId="{266DA41F-F0A0-45C3-B856-97566CCA018F}" srcOrd="4" destOrd="0" presId="urn:microsoft.com/office/officeart/2005/8/layout/radial5"/>
    <dgm:cxn modelId="{EBB90103-711B-4BC3-8FDC-686CAFD7C242}" type="presParOf" srcId="{F97D324F-0E88-480F-9A91-07FDF2FC295F}" destId="{81C7A25A-5F15-43A4-9586-EBF1FE64B15A}" srcOrd="5" destOrd="0" presId="urn:microsoft.com/office/officeart/2005/8/layout/radial5"/>
    <dgm:cxn modelId="{CDA88B1D-4424-4C56-93C3-09EC71B7CE3F}" type="presParOf" srcId="{81C7A25A-5F15-43A4-9586-EBF1FE64B15A}" destId="{A5C8D7CB-1A3B-4CCF-80FE-D191B12F6CBE}" srcOrd="0" destOrd="0" presId="urn:microsoft.com/office/officeart/2005/8/layout/radial5"/>
    <dgm:cxn modelId="{6B5C31FA-0227-4D89-9406-06953A7DCDD8}" type="presParOf" srcId="{F97D324F-0E88-480F-9A91-07FDF2FC295F}" destId="{50BB872A-85BC-43B8-AC0D-42C68A903689}" srcOrd="6" destOrd="0" presId="urn:microsoft.com/office/officeart/2005/8/layout/radial5"/>
    <dgm:cxn modelId="{0F2939C6-9999-4CEB-B415-1272DEADE174}" type="presParOf" srcId="{F97D324F-0E88-480F-9A91-07FDF2FC295F}" destId="{A78805B6-31B1-4609-A241-8FD75D73D72E}" srcOrd="7" destOrd="0" presId="urn:microsoft.com/office/officeart/2005/8/layout/radial5"/>
    <dgm:cxn modelId="{FF2A82C4-838F-4050-A88C-1D3E5E24082E}" type="presParOf" srcId="{A78805B6-31B1-4609-A241-8FD75D73D72E}" destId="{1B826F25-9B5F-421F-ADC3-EEFEDF47B233}" srcOrd="0" destOrd="0" presId="urn:microsoft.com/office/officeart/2005/8/layout/radial5"/>
    <dgm:cxn modelId="{A3E115BC-E227-4A6D-9ADB-6D6ED68DB1B9}" type="presParOf" srcId="{F97D324F-0E88-480F-9A91-07FDF2FC295F}" destId="{C24EEF33-5739-44D1-8781-883EF5C34840}" srcOrd="8" destOrd="0" presId="urn:microsoft.com/office/officeart/2005/8/layout/radial5"/>
    <dgm:cxn modelId="{342AB448-155C-4EEC-9395-C5B77A0C61E0}" type="presParOf" srcId="{F97D324F-0E88-480F-9A91-07FDF2FC295F}" destId="{CF4B5C71-96DD-4DCA-970B-113B548C0CC6}" srcOrd="9" destOrd="0" presId="urn:microsoft.com/office/officeart/2005/8/layout/radial5"/>
    <dgm:cxn modelId="{892A9726-0276-47D7-BB9A-9A8F2C2B47CB}" type="presParOf" srcId="{CF4B5C71-96DD-4DCA-970B-113B548C0CC6}" destId="{02C8FD3C-1B72-4475-AFC0-15D6B672AFD9}" srcOrd="0" destOrd="0" presId="urn:microsoft.com/office/officeart/2005/8/layout/radial5"/>
    <dgm:cxn modelId="{E36EDE42-0D57-4912-B1FE-299730415D66}" type="presParOf" srcId="{F97D324F-0E88-480F-9A91-07FDF2FC295F}" destId="{2BE2E220-AE8B-4C64-8606-77E705925DA7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2BC29D2-334B-4764-886F-A3A2D99C1EC7}">
      <dsp:nvSpPr>
        <dsp:cNvPr id="0" name=""/>
        <dsp:cNvSpPr/>
      </dsp:nvSpPr>
      <dsp:spPr>
        <a:xfrm>
          <a:off x="3642196" y="2608045"/>
          <a:ext cx="1859607" cy="1859607"/>
        </a:xfrm>
        <a:prstGeom prst="ellipse">
          <a:avLst/>
        </a:prstGeom>
        <a:solidFill>
          <a:schemeClr val="tx1">
            <a:lumMod val="75000"/>
            <a:lumOff val="2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 dirty="0" smtClean="0"/>
            <a:t>Your </a:t>
          </a:r>
        </a:p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 dirty="0" smtClean="0"/>
            <a:t>MLO</a:t>
          </a:r>
          <a:endParaRPr lang="en-US" sz="3900" kern="1200" dirty="0"/>
        </a:p>
      </dsp:txBody>
      <dsp:txXfrm>
        <a:off x="3642196" y="2608045"/>
        <a:ext cx="1859607" cy="1859607"/>
      </dsp:txXfrm>
    </dsp:sp>
    <dsp:sp modelId="{A62B37AB-1E40-4E60-BB59-9971525593E1}">
      <dsp:nvSpPr>
        <dsp:cNvPr id="0" name=""/>
        <dsp:cNvSpPr/>
      </dsp:nvSpPr>
      <dsp:spPr>
        <a:xfrm rot="16200000">
          <a:off x="4375041" y="1931442"/>
          <a:ext cx="393916" cy="63226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900" kern="1200" dirty="0"/>
        </a:p>
      </dsp:txBody>
      <dsp:txXfrm rot="16200000">
        <a:off x="4375041" y="1931442"/>
        <a:ext cx="393916" cy="632266"/>
      </dsp:txXfrm>
    </dsp:sp>
    <dsp:sp modelId="{27EE4ECB-784F-4A25-8999-CDCCFCC81F2D}">
      <dsp:nvSpPr>
        <dsp:cNvPr id="0" name=""/>
        <dsp:cNvSpPr/>
      </dsp:nvSpPr>
      <dsp:spPr>
        <a:xfrm>
          <a:off x="3642196" y="5200"/>
          <a:ext cx="1859607" cy="1859607"/>
        </a:xfrm>
        <a:prstGeom prst="ellipse">
          <a:avLst/>
        </a:prstGeom>
        <a:solidFill>
          <a:schemeClr val="accent1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smtClean="0"/>
            <a:t>Sales Funnel</a:t>
          </a:r>
          <a:endParaRPr lang="en-US" sz="2100" b="1" kern="1200" dirty="0"/>
        </a:p>
      </dsp:txBody>
      <dsp:txXfrm>
        <a:off x="3642196" y="5200"/>
        <a:ext cx="1859607" cy="1859607"/>
      </dsp:txXfrm>
    </dsp:sp>
    <dsp:sp modelId="{58BC4929-72E0-4B35-BFC9-E7C83EE5A318}">
      <dsp:nvSpPr>
        <dsp:cNvPr id="0" name=""/>
        <dsp:cNvSpPr/>
      </dsp:nvSpPr>
      <dsp:spPr>
        <a:xfrm rot="20520000">
          <a:off x="5602165" y="2822999"/>
          <a:ext cx="393916" cy="63226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900" kern="1200" dirty="0"/>
        </a:p>
      </dsp:txBody>
      <dsp:txXfrm rot="20520000">
        <a:off x="5602165" y="2822999"/>
        <a:ext cx="393916" cy="632266"/>
      </dsp:txXfrm>
    </dsp:sp>
    <dsp:sp modelId="{266DA41F-F0A0-45C3-B856-97566CCA018F}">
      <dsp:nvSpPr>
        <dsp:cNvPr id="0" name=""/>
        <dsp:cNvSpPr/>
      </dsp:nvSpPr>
      <dsp:spPr>
        <a:xfrm>
          <a:off x="6117649" y="1803722"/>
          <a:ext cx="1859607" cy="1859607"/>
        </a:xfrm>
        <a:prstGeom prst="ellipse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1" kern="1200" dirty="0" smtClean="0"/>
            <a:t>Thought Leadership</a:t>
          </a:r>
          <a:endParaRPr lang="en-US" sz="1700" b="1" kern="1200" dirty="0"/>
        </a:p>
      </dsp:txBody>
      <dsp:txXfrm>
        <a:off x="6117649" y="1803722"/>
        <a:ext cx="1859607" cy="1859607"/>
      </dsp:txXfrm>
    </dsp:sp>
    <dsp:sp modelId="{81C7A25A-5F15-43A4-9586-EBF1FE64B15A}">
      <dsp:nvSpPr>
        <dsp:cNvPr id="0" name=""/>
        <dsp:cNvSpPr/>
      </dsp:nvSpPr>
      <dsp:spPr>
        <a:xfrm rot="3240000">
          <a:off x="5133446" y="4265570"/>
          <a:ext cx="393916" cy="63226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900" kern="1200" dirty="0"/>
        </a:p>
      </dsp:txBody>
      <dsp:txXfrm rot="3240000">
        <a:off x="5133446" y="4265570"/>
        <a:ext cx="393916" cy="632266"/>
      </dsp:txXfrm>
    </dsp:sp>
    <dsp:sp modelId="{50BB872A-85BC-43B8-AC0D-42C68A903689}">
      <dsp:nvSpPr>
        <dsp:cNvPr id="0" name=""/>
        <dsp:cNvSpPr/>
      </dsp:nvSpPr>
      <dsp:spPr>
        <a:xfrm>
          <a:off x="5172110" y="4713792"/>
          <a:ext cx="1859607" cy="1859607"/>
        </a:xfrm>
        <a:prstGeom prst="ellipse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b="1" kern="1200" dirty="0" smtClean="0"/>
            <a:t>Social Media</a:t>
          </a:r>
          <a:endParaRPr lang="en-US" sz="2900" b="1" kern="1200" dirty="0"/>
        </a:p>
      </dsp:txBody>
      <dsp:txXfrm>
        <a:off x="5172110" y="4713792"/>
        <a:ext cx="1859607" cy="1859607"/>
      </dsp:txXfrm>
    </dsp:sp>
    <dsp:sp modelId="{A78805B6-31B1-4609-A241-8FD75D73D72E}">
      <dsp:nvSpPr>
        <dsp:cNvPr id="0" name=""/>
        <dsp:cNvSpPr/>
      </dsp:nvSpPr>
      <dsp:spPr>
        <a:xfrm rot="7560000">
          <a:off x="3616637" y="4265570"/>
          <a:ext cx="393916" cy="63226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900" kern="1200" dirty="0"/>
        </a:p>
      </dsp:txBody>
      <dsp:txXfrm rot="7560000">
        <a:off x="3616637" y="4265570"/>
        <a:ext cx="393916" cy="632266"/>
      </dsp:txXfrm>
    </dsp:sp>
    <dsp:sp modelId="{C24EEF33-5739-44D1-8781-883EF5C34840}">
      <dsp:nvSpPr>
        <dsp:cNvPr id="0" name=""/>
        <dsp:cNvSpPr/>
      </dsp:nvSpPr>
      <dsp:spPr>
        <a:xfrm>
          <a:off x="2112281" y="4713792"/>
          <a:ext cx="1859607" cy="1859607"/>
        </a:xfrm>
        <a:prstGeom prst="ellipse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b="1" kern="1200" dirty="0" smtClean="0"/>
            <a:t>Set Up</a:t>
          </a:r>
          <a:endParaRPr lang="en-US" sz="2900" b="1" kern="1200" dirty="0"/>
        </a:p>
      </dsp:txBody>
      <dsp:txXfrm>
        <a:off x="2112281" y="4713792"/>
        <a:ext cx="1859607" cy="1859607"/>
      </dsp:txXfrm>
    </dsp:sp>
    <dsp:sp modelId="{CF4B5C71-96DD-4DCA-970B-113B548C0CC6}">
      <dsp:nvSpPr>
        <dsp:cNvPr id="0" name=""/>
        <dsp:cNvSpPr/>
      </dsp:nvSpPr>
      <dsp:spPr>
        <a:xfrm rot="11880000">
          <a:off x="3147918" y="2822999"/>
          <a:ext cx="393916" cy="63226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900" kern="1200" dirty="0"/>
        </a:p>
      </dsp:txBody>
      <dsp:txXfrm rot="11880000">
        <a:off x="3147918" y="2822999"/>
        <a:ext cx="393916" cy="632266"/>
      </dsp:txXfrm>
    </dsp:sp>
    <dsp:sp modelId="{2BE2E220-AE8B-4C64-8606-77E705925DA7}">
      <dsp:nvSpPr>
        <dsp:cNvPr id="0" name=""/>
        <dsp:cNvSpPr/>
      </dsp:nvSpPr>
      <dsp:spPr>
        <a:xfrm>
          <a:off x="1166742" y="1803722"/>
          <a:ext cx="1859607" cy="1859607"/>
        </a:xfrm>
        <a:prstGeom prst="ellipse">
          <a:avLst/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b="1" kern="1200" dirty="0" smtClean="0"/>
            <a:t>Sales Training</a:t>
          </a:r>
          <a:endParaRPr lang="en-US" sz="2900" b="1" kern="1200" dirty="0"/>
        </a:p>
      </dsp:txBody>
      <dsp:txXfrm>
        <a:off x="1166742" y="1803722"/>
        <a:ext cx="1859607" cy="18596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72AF35-B170-496F-B83B-C2E113B2A4B0}" type="datetimeFigureOut">
              <a:rPr lang="en-US" smtClean="0"/>
              <a:pPr/>
              <a:t>1/18/2018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E0CB5B-BD02-445E-9450-E60BF30A906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D03BA-2EC7-402B-8DB2-53A42969C254}" type="datetimeFigureOut">
              <a:rPr lang="en-US" smtClean="0"/>
              <a:pPr/>
              <a:t>1/18/2018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2565FEF-6052-44E0-9390-1A0BBF60916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D03BA-2EC7-402B-8DB2-53A42969C254}" type="datetimeFigureOut">
              <a:rPr lang="en-US" smtClean="0"/>
              <a:pPr/>
              <a:t>1/18/2018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65FEF-6052-44E0-9390-1A0BBF60916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D03BA-2EC7-402B-8DB2-53A42969C254}" type="datetimeFigureOut">
              <a:rPr lang="en-US" smtClean="0"/>
              <a:pPr/>
              <a:t>1/18/2018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65FEF-6052-44E0-9390-1A0BBF60916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D03BA-2EC7-402B-8DB2-53A42969C254}" type="datetimeFigureOut">
              <a:rPr lang="en-US" smtClean="0"/>
              <a:pPr/>
              <a:t>1/18/2018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2565FEF-6052-44E0-9390-1A0BBF60916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D03BA-2EC7-402B-8DB2-53A42969C254}" type="datetimeFigureOut">
              <a:rPr lang="en-US" smtClean="0"/>
              <a:pPr/>
              <a:t>1/18/2018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65FEF-6052-44E0-9390-1A0BBF60916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D03BA-2EC7-402B-8DB2-53A42969C254}" type="datetimeFigureOut">
              <a:rPr lang="en-US" smtClean="0"/>
              <a:pPr/>
              <a:t>1/18/2018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65FEF-6052-44E0-9390-1A0BBF60916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D03BA-2EC7-402B-8DB2-53A42969C254}" type="datetimeFigureOut">
              <a:rPr lang="en-US" smtClean="0"/>
              <a:pPr/>
              <a:t>1/18/2018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42565FEF-6052-44E0-9390-1A0BBF60916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D03BA-2EC7-402B-8DB2-53A42969C254}" type="datetimeFigureOut">
              <a:rPr lang="en-US" smtClean="0"/>
              <a:pPr/>
              <a:t>1/18/2018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65FEF-6052-44E0-9390-1A0BBF60916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D03BA-2EC7-402B-8DB2-53A42969C254}" type="datetimeFigureOut">
              <a:rPr lang="en-US" smtClean="0"/>
              <a:pPr/>
              <a:t>1/18/2018</a:t>
            </a:fld>
            <a:endParaRPr lang="en-US" dirty="0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65FEF-6052-44E0-9390-1A0BBF60916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D03BA-2EC7-402B-8DB2-53A42969C254}" type="datetimeFigureOut">
              <a:rPr lang="en-US" smtClean="0"/>
              <a:pPr/>
              <a:t>1/18/2018</a:t>
            </a:fld>
            <a:endParaRPr lang="en-US" dirty="0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65FEF-6052-44E0-9390-1A0BBF60916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D03BA-2EC7-402B-8DB2-53A42969C254}" type="datetimeFigureOut">
              <a:rPr lang="en-US" smtClean="0"/>
              <a:pPr/>
              <a:t>1/18/2018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65FEF-6052-44E0-9390-1A0BBF60916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4DD03BA-2EC7-402B-8DB2-53A42969C254}" type="datetimeFigureOut">
              <a:rPr lang="en-US" smtClean="0"/>
              <a:pPr/>
              <a:t>1/18/2018</a:t>
            </a:fld>
            <a:endParaRPr lang="en-US" dirty="0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2565FEF-6052-44E0-9390-1A0BBF60916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kipthedrive.com/" TargetMode="External"/><Relationship Id="rId3" Type="http://schemas.openxmlformats.org/officeDocument/2006/relationships/hyperlink" Target="http://www.bloggingpro.com/" TargetMode="External"/><Relationship Id="rId7" Type="http://schemas.openxmlformats.org/officeDocument/2006/relationships/hyperlink" Target="http://www.careerpivot.com/" TargetMode="External"/><Relationship Id="rId2" Type="http://schemas.openxmlformats.org/officeDocument/2006/relationships/hyperlink" Target="http://www.freelancermap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retirementjobs.com/" TargetMode="External"/><Relationship Id="rId5" Type="http://schemas.openxmlformats.org/officeDocument/2006/relationships/hyperlink" Target="http://www.ceriusexecutives.com/" TargetMode="External"/><Relationship Id="rId4" Type="http://schemas.openxmlformats.org/officeDocument/2006/relationships/hyperlink" Target="http://www.yourencore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How to Generate Income During Career Transition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/>
              <a:t>6 Considerations You Must Make</a:t>
            </a:r>
            <a:endParaRPr lang="en-US" b="1" dirty="0"/>
          </a:p>
        </p:txBody>
      </p:sp>
      <p:pic>
        <p:nvPicPr>
          <p:cNvPr id="4" name="Picture 3" descr="TKCIncorporatD72aR01dP01Z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0999" y="381000"/>
            <a:ext cx="2732271" cy="1371600"/>
          </a:xfrm>
          <a:prstGeom prst="rect">
            <a:avLst/>
          </a:prstGeom>
        </p:spPr>
      </p:pic>
      <p:pic>
        <p:nvPicPr>
          <p:cNvPr id="6" name="Picture 5" descr="Angela_Heath_Speaks_ALL_BLACK (2)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43400" y="304800"/>
            <a:ext cx="4572009" cy="16002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0917433">
            <a:off x="438139" y="402153"/>
            <a:ext cx="3555681" cy="933526"/>
          </a:xfrm>
        </p:spPr>
        <p:txBody>
          <a:bodyPr>
            <a:normAutofit fontScale="90000"/>
          </a:bodyPr>
          <a:lstStyle/>
          <a:p>
            <a:r>
              <a:rPr lang="en-US" sz="2800" dirty="0" smtClean="0"/>
              <a:t>Mid-Life Opportunity</a:t>
            </a:r>
            <a:br>
              <a:rPr lang="en-US" sz="2800" dirty="0" smtClean="0"/>
            </a:br>
            <a:r>
              <a:rPr lang="en-US" sz="2800" dirty="0" smtClean="0"/>
              <a:t>Online Path</a:t>
            </a:r>
            <a:endParaRPr lang="en-US" sz="2800" dirty="0"/>
          </a:p>
        </p:txBody>
      </p:sp>
      <p:graphicFrame>
        <p:nvGraphicFramePr>
          <p:cNvPr id="3" name="Diagram 2"/>
          <p:cNvGraphicFramePr/>
          <p:nvPr/>
        </p:nvGraphicFramePr>
        <p:xfrm>
          <a:off x="76200" y="0"/>
          <a:ext cx="9144000" cy="657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 rot="20876314">
            <a:off x="228600" y="1102668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5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1 – Talk with Customers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pPr algn="ctr"/>
            <a:r>
              <a:rPr lang="en-US" sz="8000" dirty="0" smtClean="0"/>
              <a:t>Find the Pain</a:t>
            </a:r>
            <a:endParaRPr lang="en-US" sz="8000" dirty="0"/>
          </a:p>
        </p:txBody>
      </p:sp>
      <p:pic>
        <p:nvPicPr>
          <p:cNvPr id="10" name="Picture Placeholder 9" descr="headache-1910644_1280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4756" b="4756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2 – Tell Everyone</a:t>
            </a:r>
            <a:endParaRPr lang="en-US" dirty="0"/>
          </a:p>
        </p:txBody>
      </p:sp>
      <p:pic>
        <p:nvPicPr>
          <p:cNvPr id="1026" name="Picture 2" descr="C:\Users\Heath\AppData\Local\Microsoft\Windows\Temporary Internet Files\Content.IE5\46HELP98\Talking_at_Google_Opening_Reception[1]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65142" y="1447800"/>
            <a:ext cx="6870915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3 - Talk with the Experts</a:t>
            </a:r>
            <a:endParaRPr lang="en-US" dirty="0"/>
          </a:p>
        </p:txBody>
      </p:sp>
      <p:pic>
        <p:nvPicPr>
          <p:cNvPr id="4" name="Content Placeholder 3" descr="woman-2051420_640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752600" y="1704975"/>
            <a:ext cx="6096000" cy="40576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4 – Check Out Competitors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Review their website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Talk to them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Messaging</a:t>
            </a:r>
          </a:p>
          <a:p>
            <a:r>
              <a:rPr lang="en-US" dirty="0" smtClean="0"/>
              <a:t>Offerings</a:t>
            </a:r>
          </a:p>
          <a:p>
            <a:r>
              <a:rPr lang="en-US" dirty="0" smtClean="0"/>
              <a:t>Program</a:t>
            </a:r>
          </a:p>
          <a:p>
            <a:r>
              <a:rPr lang="en-US" dirty="0" smtClean="0"/>
              <a:t>Key words</a:t>
            </a:r>
          </a:p>
          <a:p>
            <a:r>
              <a:rPr lang="en-US" dirty="0" smtClean="0"/>
              <a:t>Customer reviews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4"/>
          </p:nvPr>
        </p:nvSpPr>
        <p:spPr/>
        <p:txBody>
          <a:bodyPr/>
          <a:lstStyle/>
          <a:p>
            <a:r>
              <a:rPr lang="en-US" dirty="0" smtClean="0"/>
              <a:t>Frienimies</a:t>
            </a:r>
          </a:p>
          <a:p>
            <a:endParaRPr lang="en-US" dirty="0"/>
          </a:p>
        </p:txBody>
      </p:sp>
      <p:pic>
        <p:nvPicPr>
          <p:cNvPr id="2050" name="Picture 2" descr="C:\Users\Heath\AppData\Local\Microsoft\Windows\Temporary Internet Files\Content.IE5\MMQRHI5Z\couple_talking_322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2971800"/>
            <a:ext cx="3067050" cy="2381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5 - MVP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Minimally</a:t>
            </a:r>
          </a:p>
          <a:p>
            <a:r>
              <a:rPr lang="en-US" sz="3600" dirty="0" smtClean="0"/>
              <a:t>Viable</a:t>
            </a:r>
          </a:p>
          <a:p>
            <a:r>
              <a:rPr lang="en-US" sz="3600" dirty="0" smtClean="0"/>
              <a:t>Product</a:t>
            </a:r>
            <a:endParaRPr lang="en-US" sz="36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4400" dirty="0" smtClean="0"/>
              <a:t>Phase 1</a:t>
            </a:r>
          </a:p>
          <a:p>
            <a:pPr lvl="1"/>
            <a:r>
              <a:rPr lang="en-US" sz="4400" dirty="0" smtClean="0"/>
              <a:t>Based on customers </a:t>
            </a:r>
          </a:p>
          <a:p>
            <a:pPr lvl="2"/>
            <a:r>
              <a:rPr lang="en-US" sz="4400" dirty="0" smtClean="0"/>
              <a:t>Get it out there fast</a:t>
            </a:r>
          </a:p>
          <a:p>
            <a:pPr lvl="3"/>
            <a:r>
              <a:rPr lang="en-US" sz="4400" dirty="0" smtClean="0"/>
              <a:t>Test, revise, test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Coming Soon</a:t>
            </a:r>
            <a:endParaRPr lang="en-US" dirty="0"/>
          </a:p>
        </p:txBody>
      </p:sp>
      <p:pic>
        <p:nvPicPr>
          <p:cNvPr id="7" name="Picture 6" descr="without the hassle book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0" y="1746504"/>
            <a:ext cx="6639697" cy="4913376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04800" y="228600"/>
            <a:ext cx="3160713" cy="5181600"/>
          </a:xfrm>
        </p:spPr>
        <p:txBody>
          <a:bodyPr>
            <a:normAutofit fontScale="92500"/>
          </a:bodyPr>
          <a:lstStyle/>
          <a:p>
            <a:r>
              <a:rPr lang="en-US" sz="3900" dirty="0" smtClean="0"/>
              <a:t>6</a:t>
            </a:r>
            <a:r>
              <a:rPr lang="en-US" sz="5400" dirty="0" smtClean="0"/>
              <a:t>.</a:t>
            </a:r>
          </a:p>
          <a:p>
            <a:r>
              <a:rPr lang="en-US" sz="5400" dirty="0" smtClean="0"/>
              <a:t>FOR  </a:t>
            </a:r>
          </a:p>
          <a:p>
            <a:r>
              <a:rPr lang="en-US" sz="5400" dirty="0" smtClean="0"/>
              <a:t>MORE HELP</a:t>
            </a:r>
          </a:p>
          <a:p>
            <a:endParaRPr lang="en-US" sz="5400" dirty="0" smtClean="0"/>
          </a:p>
          <a:p>
            <a:r>
              <a:rPr lang="en-US" sz="4300" dirty="0" smtClean="0"/>
              <a:t>Angela Heath</a:t>
            </a:r>
            <a:endParaRPr lang="en-US" sz="43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352800" y="304800"/>
            <a:ext cx="5562600" cy="6096000"/>
          </a:xfrm>
        </p:spPr>
        <p:txBody>
          <a:bodyPr>
            <a:normAutofit fontScale="62500" lnSpcReduction="20000"/>
          </a:bodyPr>
          <a:lstStyle/>
          <a:p>
            <a:r>
              <a:rPr lang="en-US" sz="3800" b="1" dirty="0" smtClean="0">
                <a:latin typeface="Calibri" pitchFamily="34" charset="0"/>
              </a:rPr>
              <a:t>Text number 44222</a:t>
            </a:r>
          </a:p>
          <a:p>
            <a:pPr>
              <a:buNone/>
            </a:pPr>
            <a:r>
              <a:rPr lang="en-US" sz="3800" b="1" dirty="0" smtClean="0">
                <a:latin typeface="Calibri" pitchFamily="34" charset="0"/>
              </a:rPr>
              <a:t>	Enter the word: GIGWORK for free BIG Assessment and other tools</a:t>
            </a:r>
          </a:p>
          <a:p>
            <a:pPr>
              <a:buNone/>
            </a:pPr>
            <a:endParaRPr lang="en-US" sz="3800" b="1" dirty="0" smtClean="0">
              <a:latin typeface="Calibri" pitchFamily="34" charset="0"/>
            </a:endParaRPr>
          </a:p>
          <a:p>
            <a:r>
              <a:rPr lang="en-US" sz="3800" b="1" dirty="0" smtClean="0">
                <a:latin typeface="Calibri" pitchFamily="34" charset="0"/>
              </a:rPr>
              <a:t>Connect with me on LinkedIn</a:t>
            </a:r>
          </a:p>
          <a:p>
            <a:pPr>
              <a:buNone/>
            </a:pPr>
            <a:endParaRPr lang="en-US" sz="3800" b="1" dirty="0" smtClean="0">
              <a:latin typeface="Calibri" pitchFamily="34" charset="0"/>
            </a:endParaRPr>
          </a:p>
          <a:p>
            <a:r>
              <a:rPr lang="en-US" sz="3800" b="1" dirty="0" smtClean="0">
                <a:latin typeface="Calibri" pitchFamily="34" charset="0"/>
              </a:rPr>
              <a:t>Visit www.AngelaHeathSpeaks.com</a:t>
            </a:r>
          </a:p>
          <a:p>
            <a:pPr>
              <a:buNone/>
            </a:pPr>
            <a:endParaRPr lang="en-US" sz="3800" b="1" dirty="0" smtClean="0">
              <a:latin typeface="Calibri" pitchFamily="34" charset="0"/>
            </a:endParaRPr>
          </a:p>
          <a:p>
            <a:r>
              <a:rPr lang="en-US" sz="3800" b="1" dirty="0" smtClean="0">
                <a:latin typeface="Calibri" pitchFamily="34" charset="0"/>
              </a:rPr>
              <a:t>Join the Baby Boomers Make Money Facebook group</a:t>
            </a:r>
          </a:p>
          <a:p>
            <a:pPr>
              <a:buNone/>
            </a:pPr>
            <a:endParaRPr lang="en-US" sz="3800" b="1" dirty="0" smtClean="0">
              <a:latin typeface="Calibri" pitchFamily="34" charset="0"/>
            </a:endParaRPr>
          </a:p>
          <a:p>
            <a:r>
              <a:rPr lang="en-US" sz="3800" b="1" dirty="0" smtClean="0">
                <a:latin typeface="Calibri" pitchFamily="34" charset="0"/>
              </a:rPr>
              <a:t>Call me at 301-949-3469</a:t>
            </a:r>
          </a:p>
          <a:p>
            <a:pPr>
              <a:buNone/>
            </a:pPr>
            <a:endParaRPr lang="en-US" sz="3800" b="1" dirty="0" smtClean="0">
              <a:latin typeface="Calibri" pitchFamily="34" charset="0"/>
            </a:endParaRPr>
          </a:p>
          <a:p>
            <a:r>
              <a:rPr lang="en-US" sz="3800" b="1" dirty="0" smtClean="0">
                <a:latin typeface="Calibri" pitchFamily="34" charset="0"/>
              </a:rPr>
              <a:t>Email me at aheath@tkcincorporated.com</a:t>
            </a:r>
          </a:p>
          <a:p>
            <a:pPr>
              <a:buNone/>
            </a:pPr>
            <a:endParaRPr lang="en-US" b="1" dirty="0" smtClean="0"/>
          </a:p>
          <a:p>
            <a:pPr>
              <a:buNone/>
            </a:pPr>
            <a:r>
              <a:rPr lang="en-US" b="1" dirty="0" smtClean="0"/>
              <a:t>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5" name="Picture 4" descr="TKCIncorporatD72aR01dP01ZL_md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5486400"/>
            <a:ext cx="1981200" cy="990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2286000"/>
            <a:ext cx="8686800" cy="1184825"/>
          </a:xfrm>
        </p:spPr>
        <p:txBody>
          <a:bodyPr>
            <a:normAutofit/>
          </a:bodyPr>
          <a:lstStyle/>
          <a:p>
            <a:r>
              <a:rPr lang="en-US" sz="5400" dirty="0" smtClean="0"/>
              <a:t>Edmund Fleet</a:t>
            </a:r>
            <a:endParaRPr 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Why this presentation is important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spcAft>
                <a:spcPts val="450"/>
              </a:spcAft>
              <a:defRPr/>
            </a:pP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Exponential growth of technology &amp; AI</a:t>
            </a:r>
          </a:p>
          <a:p>
            <a:pPr marL="0" indent="0">
              <a:spcAft>
                <a:spcPts val="450"/>
              </a:spcAft>
              <a:defRPr/>
            </a:pPr>
            <a:endParaRPr lang="en-US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spcAft>
                <a:spcPts val="450"/>
              </a:spcAft>
              <a:defRPr/>
            </a:pP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Numbers don’t lie</a:t>
            </a:r>
          </a:p>
          <a:p>
            <a:pPr marL="0" indent="0">
              <a:spcAft>
                <a:spcPts val="450"/>
              </a:spcAft>
              <a:defRPr/>
            </a:pPr>
            <a:endParaRPr lang="en-US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spcAft>
                <a:spcPts val="450"/>
              </a:spcAft>
              <a:defRPr/>
            </a:pPr>
            <a:r>
              <a:rPr lang="en-US" dirty="0" smtClean="0">
                <a:latin typeface="Segoe UI" panose="020B0502040204020203" pitchFamily="34" charset="0"/>
                <a:cs typeface="Segoe UI" panose="020B0502040204020203" pitchFamily="34" charset="0"/>
              </a:rPr>
              <a:t>Back to the future</a:t>
            </a:r>
          </a:p>
          <a:p>
            <a:pPr marL="0" indent="0">
              <a:spcAft>
                <a:spcPts val="450"/>
              </a:spcAft>
              <a:defRPr/>
            </a:pPr>
            <a:endParaRPr lang="en-US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spcAft>
                <a:spcPts val="450"/>
              </a:spcAft>
              <a:defRPr/>
            </a:pP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Gig economy here to stay</a:t>
            </a:r>
          </a:p>
          <a:p>
            <a:endParaRPr lang="en-US" dirty="0"/>
          </a:p>
        </p:txBody>
      </p:sp>
      <p:pic>
        <p:nvPicPr>
          <p:cNvPr id="6" name="Picture 5" descr="hoovercraft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47800"/>
            <a:ext cx="3418227" cy="22575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Will cover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66800" y="1905000"/>
            <a:ext cx="480060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As a man thinks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W</a:t>
            </a:r>
            <a:r>
              <a:rPr lang="en-US" sz="2400" dirty="0" smtClean="0"/>
              <a:t>hat you already have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Fast Pathways to Cash 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Online gig work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Business start up</a:t>
            </a:r>
          </a:p>
          <a:p>
            <a:pPr>
              <a:buFont typeface="Arial" pitchFamily="34" charset="0"/>
              <a:buChar char="•"/>
            </a:pPr>
            <a:endParaRPr lang="en-US" sz="2400" dirty="0"/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What do you feel like right now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Mid life opportunity</a:t>
            </a:r>
            <a:endParaRPr lang="en-US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b="1" dirty="0" smtClean="0"/>
              <a:t>Mid life crises</a:t>
            </a:r>
            <a:endParaRPr lang="en-US" b="1" dirty="0"/>
          </a:p>
        </p:txBody>
      </p:sp>
      <p:pic>
        <p:nvPicPr>
          <p:cNvPr id="8" name="Picture 2" descr="C:\Users\Heath\AppData\Local\Microsoft\Windows\Temporary Internet Files\Content.IE5\K3C26LZ1\eagle-nebula-912781_640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7130" y="1316038"/>
            <a:ext cx="4211565" cy="3941762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6629400" y="1371600"/>
            <a:ext cx="2209800" cy="2292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Isolation</a:t>
            </a:r>
          </a:p>
          <a:p>
            <a:r>
              <a:rPr lang="en-US" sz="2400" b="1" dirty="0" smtClean="0">
                <a:solidFill>
                  <a:schemeClr val="bg1"/>
                </a:solidFill>
              </a:rPr>
              <a:t>Anger</a:t>
            </a:r>
          </a:p>
          <a:p>
            <a:r>
              <a:rPr lang="en-US" sz="2400" b="1" dirty="0" smtClean="0">
                <a:solidFill>
                  <a:schemeClr val="bg1"/>
                </a:solidFill>
              </a:rPr>
              <a:t>Depression</a:t>
            </a:r>
          </a:p>
          <a:p>
            <a:r>
              <a:rPr lang="en-US" sz="2400" b="1" dirty="0" smtClean="0">
                <a:solidFill>
                  <a:schemeClr val="bg1"/>
                </a:solidFill>
              </a:rPr>
              <a:t>Embarrassed</a:t>
            </a:r>
          </a:p>
          <a:p>
            <a:r>
              <a:rPr lang="en-US" sz="2400" b="1" dirty="0" smtClean="0">
                <a:solidFill>
                  <a:schemeClr val="bg1"/>
                </a:solidFill>
              </a:rPr>
              <a:t>Scared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" name="Picture 9" descr="another way street sig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120" y="3124200"/>
            <a:ext cx="6555778" cy="2058924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3124200"/>
            <a:ext cx="3886200" cy="2057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125 0.00554 L -0.4625 0.00554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501" name="Picture 13"/>
          <p:cNvPicPr>
            <a:picLocks noChangeAspect="1" noChangeArrowheads="1"/>
          </p:cNvPicPr>
          <p:nvPr/>
        </p:nvPicPr>
        <p:blipFill>
          <a:blip r:embed="rId2" cstate="print"/>
          <a:srcRect l="17647" t="23959" r="17059" b="11458"/>
          <a:stretch>
            <a:fillRect/>
          </a:stretch>
        </p:blipFill>
        <p:spPr bwMode="auto">
          <a:xfrm>
            <a:off x="152400" y="0"/>
            <a:ext cx="8731045" cy="4876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304800" y="5562600"/>
            <a:ext cx="8458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FREE</a:t>
            </a:r>
          </a:p>
          <a:p>
            <a:r>
              <a:rPr lang="en-US" sz="2800" b="1" dirty="0" smtClean="0"/>
              <a:t>https://angelaheath.leadpages.net/big-assessment</a:t>
            </a:r>
            <a:r>
              <a:rPr lang="en-US" sz="2800" dirty="0" smtClean="0"/>
              <a:t>/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685800"/>
            <a:ext cx="853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2. WHAT YOU ALREADY HAVE - I</a:t>
            </a:r>
            <a:endParaRPr lang="en-US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381000" y="533400"/>
            <a:ext cx="8534400" cy="23622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The Art of the Sale</a:t>
            </a:r>
          </a:p>
          <a:p>
            <a:r>
              <a:rPr lang="en-US" sz="4000" dirty="0" smtClean="0"/>
              <a:t>The Art of Imagination</a:t>
            </a:r>
          </a:p>
          <a:p>
            <a:r>
              <a:rPr lang="en-US" sz="4000" dirty="0" smtClean="0"/>
              <a:t>The Art of Being Bold</a:t>
            </a:r>
            <a:endParaRPr lang="en-US" sz="40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3505200"/>
            <a:ext cx="8686800" cy="1184825"/>
          </a:xfrm>
        </p:spPr>
        <p:txBody>
          <a:bodyPr>
            <a:normAutofit/>
          </a:bodyPr>
          <a:lstStyle/>
          <a:p>
            <a:r>
              <a:rPr lang="en-US" sz="6600" dirty="0" smtClean="0"/>
              <a:t>You must be open</a:t>
            </a:r>
            <a:endParaRPr lang="en-US" sz="6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2. WHAT YOU ALREADY HAVE - II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Spare room</a:t>
            </a:r>
          </a:p>
          <a:p>
            <a:r>
              <a:rPr lang="en-US" dirty="0" smtClean="0"/>
              <a:t>Car (Uber, relay rides, Lyft)</a:t>
            </a:r>
          </a:p>
          <a:p>
            <a:r>
              <a:rPr lang="en-US" dirty="0" smtClean="0"/>
              <a:t>Items to sale</a:t>
            </a:r>
          </a:p>
          <a:p>
            <a:r>
              <a:rPr lang="en-US" dirty="0" smtClean="0"/>
              <a:t>Lessons</a:t>
            </a:r>
          </a:p>
          <a:p>
            <a:r>
              <a:rPr lang="en-US" dirty="0" smtClean="0"/>
              <a:t>Bike (Liquiod)</a:t>
            </a:r>
          </a:p>
          <a:p>
            <a:r>
              <a:rPr lang="en-US" dirty="0" smtClean="0"/>
              <a:t>Dog bed (wag walking)</a:t>
            </a:r>
          </a:p>
          <a:p>
            <a:r>
              <a:rPr lang="en-US" dirty="0" smtClean="0"/>
              <a:t>Money (LendingClub)</a:t>
            </a:r>
          </a:p>
          <a:p>
            <a:r>
              <a:rPr lang="en-US" dirty="0" smtClean="0"/>
              <a:t>Clothes (Poshmark, bag borrow or steal)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Fast pathways to cash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Closet Makeover</a:t>
            </a:r>
            <a:r>
              <a:rPr lang="en-US" b="1" dirty="0" smtClean="0"/>
              <a:t>. </a:t>
            </a:r>
          </a:p>
          <a:p>
            <a:endParaRPr lang="en-US" dirty="0" smtClean="0"/>
          </a:p>
          <a:p>
            <a:r>
              <a:rPr lang="en-US" b="1" dirty="0" smtClean="0">
                <a:solidFill>
                  <a:srgbClr val="C00000"/>
                </a:solidFill>
              </a:rPr>
              <a:t>Concierge Services</a:t>
            </a:r>
            <a:r>
              <a:rPr lang="en-US" b="1" dirty="0" smtClean="0"/>
              <a:t>.</a:t>
            </a:r>
          </a:p>
          <a:p>
            <a:pPr>
              <a:buNone/>
            </a:pPr>
            <a:endParaRPr lang="en-US" b="1" dirty="0" smtClean="0"/>
          </a:p>
          <a:p>
            <a:r>
              <a:rPr lang="en-US" b="1" dirty="0" smtClean="0">
                <a:solidFill>
                  <a:srgbClr val="C00000"/>
                </a:solidFill>
              </a:rPr>
              <a:t>Gardening Services</a:t>
            </a:r>
            <a:r>
              <a:rPr lang="en-US" b="1" dirty="0" smtClean="0"/>
              <a:t>. </a:t>
            </a:r>
          </a:p>
          <a:p>
            <a:endParaRPr lang="en-US" dirty="0" smtClean="0"/>
          </a:p>
          <a:p>
            <a:r>
              <a:rPr lang="en-US" b="1" dirty="0" smtClean="0">
                <a:solidFill>
                  <a:srgbClr val="C00000"/>
                </a:solidFill>
              </a:rPr>
              <a:t>Garage Cleaning</a:t>
            </a:r>
            <a:r>
              <a:rPr lang="en-US" b="1" dirty="0" smtClean="0"/>
              <a:t>. 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Gift Basket Maker</a:t>
            </a:r>
            <a:r>
              <a:rPr lang="en-US" b="1" dirty="0" smtClean="0"/>
              <a:t>.</a:t>
            </a:r>
          </a:p>
          <a:p>
            <a:endParaRPr lang="en-US" dirty="0" smtClean="0"/>
          </a:p>
          <a:p>
            <a:r>
              <a:rPr lang="en-US" b="1" dirty="0" smtClean="0">
                <a:solidFill>
                  <a:srgbClr val="C00000"/>
                </a:solidFill>
              </a:rPr>
              <a:t>Furniture Assembly</a:t>
            </a:r>
            <a:r>
              <a:rPr lang="en-US" b="1" dirty="0" smtClean="0"/>
              <a:t>. </a:t>
            </a:r>
          </a:p>
          <a:p>
            <a:pPr>
              <a:buNone/>
            </a:pPr>
            <a:endParaRPr lang="en-US" dirty="0" smtClean="0"/>
          </a:p>
          <a:p>
            <a:r>
              <a:rPr lang="en-US" b="1" dirty="0" smtClean="0">
                <a:solidFill>
                  <a:srgbClr val="C00000"/>
                </a:solidFill>
              </a:rPr>
              <a:t>Mail Box Designer</a:t>
            </a:r>
            <a:r>
              <a:rPr lang="en-US" b="1" dirty="0" smtClean="0"/>
              <a:t>. </a:t>
            </a:r>
          </a:p>
          <a:p>
            <a:endParaRPr lang="en-US" dirty="0" smtClean="0"/>
          </a:p>
          <a:p>
            <a:r>
              <a:rPr lang="en-US" b="1" dirty="0" smtClean="0">
                <a:solidFill>
                  <a:srgbClr val="C00000"/>
                </a:solidFill>
              </a:rPr>
              <a:t>Baby Nursery Designer</a:t>
            </a:r>
            <a:r>
              <a:rPr lang="en-US" b="1" dirty="0" smtClean="0"/>
              <a:t>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6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4. Online digital marketplace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rPr lang="en-US" dirty="0" smtClean="0"/>
              <a:t>Freelancer Map – </a:t>
            </a:r>
            <a:r>
              <a:rPr lang="en-US" dirty="0" smtClean="0">
                <a:hlinkClick r:id="rId2"/>
              </a:rPr>
              <a:t>www.freelancermap.com</a:t>
            </a:r>
            <a:endParaRPr lang="en-US" dirty="0" smtClean="0"/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Blogging Pro – </a:t>
            </a:r>
            <a:r>
              <a:rPr lang="en-US" dirty="0" smtClean="0">
                <a:hlinkClick r:id="rId3"/>
              </a:rPr>
              <a:t>www.bloggingpro.com</a:t>
            </a:r>
            <a:endParaRPr lang="en-US" dirty="0" smtClean="0"/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Your Encore –</a:t>
            </a:r>
            <a:r>
              <a:rPr lang="en-US" dirty="0" smtClean="0">
                <a:hlinkClick r:id="rId4"/>
              </a:rPr>
              <a:t>http://www.yourencore.com/</a:t>
            </a:r>
            <a:endParaRPr lang="en-US" dirty="0" smtClean="0"/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Cerius Executives – </a:t>
            </a:r>
            <a:r>
              <a:rPr lang="en-US" dirty="0" smtClean="0">
                <a:hlinkClick r:id="rId5"/>
              </a:rPr>
              <a:t>www.ceriusexecutives.com</a:t>
            </a:r>
            <a:endParaRPr lang="en-US" dirty="0" smtClean="0"/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Retirement Jobs – </a:t>
            </a:r>
            <a:r>
              <a:rPr lang="en-US" dirty="0" smtClean="0">
                <a:hlinkClick r:id="rId6"/>
              </a:rPr>
              <a:t>www.retirementjobs.com</a:t>
            </a:r>
            <a:endParaRPr lang="en-US" dirty="0" smtClean="0"/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Career Pivot – </a:t>
            </a:r>
            <a:r>
              <a:rPr lang="en-US" dirty="0" smtClean="0">
                <a:hlinkClick r:id="rId7"/>
              </a:rPr>
              <a:t>www.careerpivot.com</a:t>
            </a:r>
            <a:endParaRPr lang="en-US" dirty="0" smtClean="0"/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Skip the Drive – </a:t>
            </a:r>
            <a:r>
              <a:rPr lang="en-US" dirty="0" smtClean="0">
                <a:hlinkClick r:id="rId8"/>
              </a:rPr>
              <a:t>www.skipthedrive.com</a:t>
            </a:r>
            <a:endParaRPr lang="en-US" dirty="0" smtClean="0"/>
          </a:p>
          <a:p>
            <a:pPr>
              <a:spcBef>
                <a:spcPts val="0"/>
              </a:spcBef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Custom 6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FFC000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362</TotalTime>
  <Words>315</Words>
  <Application>Microsoft Office PowerPoint</Application>
  <PresentationFormat>On-screen Show (4:3)</PresentationFormat>
  <Paragraphs>118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Trek</vt:lpstr>
      <vt:lpstr>How to Generate Income During Career Transition</vt:lpstr>
      <vt:lpstr>Why this presentation is important</vt:lpstr>
      <vt:lpstr>We Will cover</vt:lpstr>
      <vt:lpstr>1. What do you feel like right now</vt:lpstr>
      <vt:lpstr>Slide 5</vt:lpstr>
      <vt:lpstr>You must be open</vt:lpstr>
      <vt:lpstr>2. WHAT YOU ALREADY HAVE - II </vt:lpstr>
      <vt:lpstr>3. Fast pathways to cash</vt:lpstr>
      <vt:lpstr>4. Online digital marketplace</vt:lpstr>
      <vt:lpstr>Mid-Life Opportunity Online Path</vt:lpstr>
      <vt:lpstr>Step 1 – Talk with Customers</vt:lpstr>
      <vt:lpstr>Step 2 – Tell Everyone</vt:lpstr>
      <vt:lpstr>Step 3 - Talk with the Experts</vt:lpstr>
      <vt:lpstr>Step 4 – Check Out Competitors</vt:lpstr>
      <vt:lpstr>Step 5 - MVP</vt:lpstr>
      <vt:lpstr>Coming Soon</vt:lpstr>
      <vt:lpstr>Slide 17</vt:lpstr>
      <vt:lpstr>Edmund Fleet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Generate Income During Career Transition</dc:title>
  <dc:creator>Heath</dc:creator>
  <cp:lastModifiedBy>Heath</cp:lastModifiedBy>
  <cp:revision>8</cp:revision>
  <dcterms:created xsi:type="dcterms:W3CDTF">2018-01-17T23:45:48Z</dcterms:created>
  <dcterms:modified xsi:type="dcterms:W3CDTF">2018-01-18T07:34:39Z</dcterms:modified>
</cp:coreProperties>
</file>