
<file path=[Content_Types].xml><?xml version="1.0" encoding="utf-8"?>
<Types xmlns="http://schemas.openxmlformats.org/package/2006/content-types">
  <Default Extension="png" ContentType="image/png"/>
  <Default Extension="png&amp;ehk=P44eJJ7TqzmabBA3Wpw4wA&amp;r=0&amp;pid=OfficeInsert"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handoutMasterIdLst>
    <p:handoutMasterId r:id="rId19"/>
  </p:handoutMasterIdLst>
  <p:sldIdLst>
    <p:sldId id="257" r:id="rId2"/>
    <p:sldId id="267" r:id="rId3"/>
    <p:sldId id="270" r:id="rId4"/>
    <p:sldId id="276" r:id="rId5"/>
    <p:sldId id="271" r:id="rId6"/>
    <p:sldId id="272" r:id="rId7"/>
    <p:sldId id="274" r:id="rId8"/>
    <p:sldId id="256" r:id="rId9"/>
    <p:sldId id="259" r:id="rId10"/>
    <p:sldId id="258" r:id="rId11"/>
    <p:sldId id="269" r:id="rId12"/>
    <p:sldId id="263" r:id="rId13"/>
    <p:sldId id="275" r:id="rId14"/>
    <p:sldId id="273" r:id="rId15"/>
    <p:sldId id="265" r:id="rId16"/>
    <p:sldId id="264" r:id="rId17"/>
    <p:sldId id="266" r:id="rId18"/>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6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001286-BC5B-4972-9915-B982C0A0631A}"/>
              </a:ext>
            </a:extLst>
          </p:cNvPr>
          <p:cNvSpPr>
            <a:spLocks noGrp="1"/>
          </p:cNvSpPr>
          <p:nvPr>
            <p:ph type="hdr" sz="quarter"/>
          </p:nvPr>
        </p:nvSpPr>
        <p:spPr>
          <a:xfrm>
            <a:off x="0" y="0"/>
            <a:ext cx="3056730" cy="466875"/>
          </a:xfrm>
          <a:prstGeom prst="rect">
            <a:avLst/>
          </a:prstGeom>
        </p:spPr>
        <p:txBody>
          <a:bodyPr vert="horz" lIns="90965" tIns="45482" rIns="90965" bIns="45482" rtlCol="0"/>
          <a:lstStyle>
            <a:lvl1pPr algn="l">
              <a:defRPr sz="1200"/>
            </a:lvl1pPr>
          </a:lstStyle>
          <a:p>
            <a:endParaRPr lang="en-US"/>
          </a:p>
        </p:txBody>
      </p:sp>
      <p:sp>
        <p:nvSpPr>
          <p:cNvPr id="3" name="Date Placeholder 2">
            <a:extLst>
              <a:ext uri="{FF2B5EF4-FFF2-40B4-BE49-F238E27FC236}">
                <a16:creationId xmlns:a16="http://schemas.microsoft.com/office/drawing/2014/main" id="{9CF53F61-A4B3-4F2B-99EB-DA00885FA886}"/>
              </a:ext>
            </a:extLst>
          </p:cNvPr>
          <p:cNvSpPr>
            <a:spLocks noGrp="1"/>
          </p:cNvSpPr>
          <p:nvPr>
            <p:ph type="dt" sz="quarter" idx="1"/>
          </p:nvPr>
        </p:nvSpPr>
        <p:spPr>
          <a:xfrm>
            <a:off x="3994951" y="0"/>
            <a:ext cx="3056730" cy="466875"/>
          </a:xfrm>
          <a:prstGeom prst="rect">
            <a:avLst/>
          </a:prstGeom>
        </p:spPr>
        <p:txBody>
          <a:bodyPr vert="horz" lIns="90965" tIns="45482" rIns="90965" bIns="45482" rtlCol="0"/>
          <a:lstStyle>
            <a:lvl1pPr algn="r">
              <a:defRPr sz="1200"/>
            </a:lvl1pPr>
          </a:lstStyle>
          <a:p>
            <a:fld id="{25F424FB-AAD3-4E10-8480-7E725372404A}" type="datetimeFigureOut">
              <a:rPr lang="en-US" smtClean="0"/>
              <a:t>7/30/2017</a:t>
            </a:fld>
            <a:endParaRPr lang="en-US"/>
          </a:p>
        </p:txBody>
      </p:sp>
      <p:sp>
        <p:nvSpPr>
          <p:cNvPr id="4" name="Footer Placeholder 3">
            <a:extLst>
              <a:ext uri="{FF2B5EF4-FFF2-40B4-BE49-F238E27FC236}">
                <a16:creationId xmlns:a16="http://schemas.microsoft.com/office/drawing/2014/main" id="{2F5F5979-90A7-4A9B-BDAB-BB14E3B64CA7}"/>
              </a:ext>
            </a:extLst>
          </p:cNvPr>
          <p:cNvSpPr>
            <a:spLocks noGrp="1"/>
          </p:cNvSpPr>
          <p:nvPr>
            <p:ph type="ftr" sz="quarter" idx="2"/>
          </p:nvPr>
        </p:nvSpPr>
        <p:spPr>
          <a:xfrm>
            <a:off x="0" y="8842225"/>
            <a:ext cx="3056730" cy="466875"/>
          </a:xfrm>
          <a:prstGeom prst="rect">
            <a:avLst/>
          </a:prstGeom>
        </p:spPr>
        <p:txBody>
          <a:bodyPr vert="horz" lIns="90965" tIns="45482" rIns="90965" bIns="454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DFAC27-F4A5-4B8E-8B0C-2678E7CAD4B4}"/>
              </a:ext>
            </a:extLst>
          </p:cNvPr>
          <p:cNvSpPr>
            <a:spLocks noGrp="1"/>
          </p:cNvSpPr>
          <p:nvPr>
            <p:ph type="sldNum" sz="quarter" idx="3"/>
          </p:nvPr>
        </p:nvSpPr>
        <p:spPr>
          <a:xfrm>
            <a:off x="3994951" y="8842225"/>
            <a:ext cx="3056730" cy="466875"/>
          </a:xfrm>
          <a:prstGeom prst="rect">
            <a:avLst/>
          </a:prstGeom>
        </p:spPr>
        <p:txBody>
          <a:bodyPr vert="horz" lIns="90965" tIns="45482" rIns="90965" bIns="45482" rtlCol="0" anchor="b"/>
          <a:lstStyle>
            <a:lvl1pPr algn="r">
              <a:defRPr sz="1200"/>
            </a:lvl1pPr>
          </a:lstStyle>
          <a:p>
            <a:fld id="{AC15DCF1-AF88-45EA-B429-5F859C34AD94}" type="slidenum">
              <a:rPr lang="en-US" smtClean="0"/>
              <a:t>‹#›</a:t>
            </a:fld>
            <a:endParaRPr lang="en-US"/>
          </a:p>
        </p:txBody>
      </p:sp>
    </p:spTree>
    <p:extLst>
      <p:ext uri="{BB962C8B-B14F-4D97-AF65-F5344CB8AC3E}">
        <p14:creationId xmlns:p14="http://schemas.microsoft.com/office/powerpoint/2010/main" val="27401085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151561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245917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804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2755412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545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10442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1298056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74172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120319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295516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414101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322997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1826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428463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414422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D1927C-1E2C-4741-9639-1CF3694949B7}" type="datetimeFigureOut">
              <a:rPr lang="en-US" smtClean="0"/>
              <a:t>7/30/2017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10484F-2D5B-4ABF-B834-E77980781853}" type="slidenum">
              <a:rPr lang="en-US" smtClean="0"/>
              <a:t>‹#›</a:t>
            </a:fld>
            <a:endParaRPr lang="en-US" dirty="0"/>
          </a:p>
        </p:txBody>
      </p:sp>
    </p:spTree>
    <p:extLst>
      <p:ext uri="{BB962C8B-B14F-4D97-AF65-F5344CB8AC3E}">
        <p14:creationId xmlns:p14="http://schemas.microsoft.com/office/powerpoint/2010/main" val="385440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D1927C-1E2C-4741-9639-1CF3694949B7}" type="datetimeFigureOut">
              <a:rPr lang="en-US" smtClean="0"/>
              <a:t>7/30/2017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10484F-2D5B-4ABF-B834-E77980781853}" type="slidenum">
              <a:rPr lang="en-US" smtClean="0"/>
              <a:t>‹#›</a:t>
            </a:fld>
            <a:endParaRPr lang="en-US" dirty="0"/>
          </a:p>
        </p:txBody>
      </p:sp>
    </p:spTree>
    <p:extLst>
      <p:ext uri="{BB962C8B-B14F-4D97-AF65-F5344CB8AC3E}">
        <p14:creationId xmlns:p14="http://schemas.microsoft.com/office/powerpoint/2010/main" val="240119925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ire-matters.com/" TargetMode="External"/><Relationship Id="rId2" Type="http://schemas.openxmlformats.org/officeDocument/2006/relationships/hyperlink" Target="mailto:dmcavoy@hire-matter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mmons.wikimedia.org/wiki/file:question_mark_2.svg" TargetMode="External"/><Relationship Id="rId2" Type="http://schemas.openxmlformats.org/officeDocument/2006/relationships/image" Target="../media/image2.png&amp;ehk=P44eJJ7TqzmabBA3Wpw4wA&amp;r=0&amp;pid=OfficeInsert"/><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hyperlink" Target="https://www.linkedin.com/pulse/new-survey-reveals-85-all-jobs-filled-via-networking-lou-adler" TargetMode="External"/><Relationship Id="rId3" Type="http://schemas.openxmlformats.org/officeDocument/2006/relationships/hyperlink" Target="https://hbr.org/2016/02/how-to-get-the-most-out-of-an-informational-interview" TargetMode="External"/><Relationship Id="rId7" Type="http://schemas.openxmlformats.org/officeDocument/2006/relationships/hyperlink" Target="https://gecd.mit.edu/sites/default/files/jobs/files/informational-interviews-tips.pdf" TargetMode="External"/><Relationship Id="rId2" Type="http://schemas.openxmlformats.org/officeDocument/2006/relationships/hyperlink" Target="https://www.themuse.com/advice/5-tips-for-nonawkward-informational-interviews" TargetMode="External"/><Relationship Id="rId1" Type="http://schemas.openxmlformats.org/officeDocument/2006/relationships/slideLayout" Target="../slideLayouts/slideLayout2.xml"/><Relationship Id="rId6" Type="http://schemas.openxmlformats.org/officeDocument/2006/relationships/hyperlink" Target="https://nicholas.duke.edu/career/for-students/career-advice" TargetMode="External"/><Relationship Id="rId5" Type="http://schemas.openxmlformats.org/officeDocument/2006/relationships/hyperlink" Target="https://www.themuse.com/advice/3-steps-to-a-perfect-informational-interview" TargetMode="External"/><Relationship Id="rId10" Type="http://schemas.openxmlformats.org/officeDocument/2006/relationships/image" Target="../media/image1.png"/><Relationship Id="rId4" Type="http://schemas.openxmlformats.org/officeDocument/2006/relationships/hyperlink" Target="http://ocs.yale.edu/yale-career-network/informational-interviewing" TargetMode="External"/><Relationship Id="rId9" Type="http://schemas.openxmlformats.org/officeDocument/2006/relationships/hyperlink" Target="https://www.bizjournals.com/bizjournals/how-to/marketing/2016/08/know-like-and-trust-the-essence-of-networking.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mcavoy@hire-matters.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hire-matter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inkedin.com/pulse/new-survey-reveals-85-all-jobs-filled-via-networking-lou-adler"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zjournals.com/bizjournals/how-to/marketing/2016/08/know-like-and-trust-the-essence-of-networking.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23000"/>
              </a:schemeClr>
            </a:gs>
            <a:gs pos="100000">
              <a:schemeClr val="accent1">
                <a:lumMod val="45000"/>
                <a:lumOff val="55000"/>
              </a:schemeClr>
            </a:gs>
            <a:gs pos="100000">
              <a:schemeClr val="accent1">
                <a:lumMod val="45000"/>
                <a:lumOff val="55000"/>
                <a:alpha val="33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5853" y="1256618"/>
            <a:ext cx="8890543" cy="1245734"/>
          </a:xfrm>
        </p:spPr>
        <p:txBody>
          <a:bodyPr>
            <a:normAutofit fontScale="90000"/>
          </a:bodyPr>
          <a:lstStyle/>
          <a:p>
            <a:r>
              <a:rPr lang="en-US" b="1" dirty="0"/>
              <a:t>The Informational Interview:</a:t>
            </a:r>
            <a:endParaRPr lang="en-US" b="1" i="1" dirty="0"/>
          </a:p>
        </p:txBody>
      </p:sp>
      <p:sp>
        <p:nvSpPr>
          <p:cNvPr id="3" name="Subtitle 2"/>
          <p:cNvSpPr>
            <a:spLocks noGrp="1"/>
          </p:cNvSpPr>
          <p:nvPr>
            <p:ph type="subTitle" idx="1"/>
          </p:nvPr>
        </p:nvSpPr>
        <p:spPr>
          <a:xfrm>
            <a:off x="346849" y="2502352"/>
            <a:ext cx="9144000" cy="897391"/>
          </a:xfrm>
        </p:spPr>
        <p:txBody>
          <a:bodyPr>
            <a:normAutofit/>
          </a:bodyPr>
          <a:lstStyle/>
          <a:p>
            <a:r>
              <a:rPr lang="en-US" sz="3200" i="1" dirty="0">
                <a:solidFill>
                  <a:schemeClr val="accent1"/>
                </a:solidFill>
              </a:rPr>
              <a:t>Career Success through Connection</a:t>
            </a:r>
            <a:endParaRPr lang="en-US" sz="3200" dirty="0">
              <a:solidFill>
                <a:schemeClr val="accent1"/>
              </a:solidFill>
            </a:endParaRPr>
          </a:p>
        </p:txBody>
      </p:sp>
      <p:sp>
        <p:nvSpPr>
          <p:cNvPr id="5" name="TextBox 4"/>
          <p:cNvSpPr txBox="1"/>
          <p:nvPr/>
        </p:nvSpPr>
        <p:spPr>
          <a:xfrm>
            <a:off x="1111978" y="5332460"/>
            <a:ext cx="3405809" cy="1200329"/>
          </a:xfrm>
          <a:prstGeom prst="rect">
            <a:avLst/>
          </a:prstGeom>
          <a:noFill/>
        </p:spPr>
        <p:txBody>
          <a:bodyPr wrap="square" rtlCol="0">
            <a:spAutoFit/>
          </a:bodyPr>
          <a:lstStyle/>
          <a:p>
            <a:r>
              <a:rPr lang="en-US" dirty="0"/>
              <a:t>Dawn McAvoy, CEO/Principal</a:t>
            </a:r>
          </a:p>
          <a:p>
            <a:r>
              <a:rPr lang="en-US" dirty="0">
                <a:hlinkClick r:id="rId2"/>
              </a:rPr>
              <a:t>dmcavoy@hire-matters.com</a:t>
            </a:r>
            <a:r>
              <a:rPr lang="en-US" dirty="0"/>
              <a:t>  </a:t>
            </a:r>
          </a:p>
          <a:p>
            <a:r>
              <a:rPr lang="en-US" dirty="0">
                <a:hlinkClick r:id="rId3"/>
              </a:rPr>
              <a:t>www.hire-matters.com</a:t>
            </a:r>
            <a:r>
              <a:rPr lang="en-US" dirty="0"/>
              <a:t> </a:t>
            </a:r>
          </a:p>
          <a:p>
            <a:r>
              <a:rPr lang="en-US" dirty="0"/>
              <a:t>253.592.5092</a:t>
            </a:r>
          </a:p>
        </p:txBody>
      </p:sp>
    </p:spTree>
    <p:extLst>
      <p:ext uri="{BB962C8B-B14F-4D97-AF65-F5344CB8AC3E}">
        <p14:creationId xmlns:p14="http://schemas.microsoft.com/office/powerpoint/2010/main" val="250735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A51F67C-16B9-498A-B525-5FCE5692FC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20876"/>
            <a:ext cx="1226456" cy="718300"/>
          </a:xfrm>
          <a:prstGeom prst="rect">
            <a:avLst/>
          </a:prstGeom>
          <a:noFill/>
          <a:ln>
            <a:noFill/>
          </a:ln>
          <a:effectLst>
            <a:softEdge rad="63500"/>
          </a:effectLst>
        </p:spPr>
      </p:pic>
      <p:sp>
        <p:nvSpPr>
          <p:cNvPr id="2" name="Title 1"/>
          <p:cNvSpPr>
            <a:spLocks noGrp="1"/>
          </p:cNvSpPr>
          <p:nvPr>
            <p:ph type="title"/>
          </p:nvPr>
        </p:nvSpPr>
        <p:spPr>
          <a:xfrm>
            <a:off x="643467" y="816638"/>
            <a:ext cx="3367359" cy="5224724"/>
          </a:xfrm>
        </p:spPr>
        <p:txBody>
          <a:bodyPr anchor="ctr">
            <a:normAutofit/>
          </a:bodyPr>
          <a:lstStyle/>
          <a:p>
            <a:r>
              <a:rPr lang="en-US" dirty="0"/>
              <a:t>Informational Interview/</a:t>
            </a:r>
            <a:br>
              <a:rPr lang="en-US" dirty="0"/>
            </a:br>
            <a:r>
              <a:rPr lang="en-US" dirty="0"/>
              <a:t>Networking </a:t>
            </a:r>
            <a:br>
              <a:rPr lang="en-US" dirty="0"/>
            </a:br>
            <a:r>
              <a:rPr lang="en-US" dirty="0"/>
              <a:t>Success Stories</a:t>
            </a:r>
            <a:endParaRPr lang="en-US" i="1" dirty="0"/>
          </a:p>
        </p:txBody>
      </p:sp>
      <p:sp>
        <p:nvSpPr>
          <p:cNvPr id="7" name="Content Placeholder 6"/>
          <p:cNvSpPr>
            <a:spLocks noGrp="1"/>
          </p:cNvSpPr>
          <p:nvPr>
            <p:ph idx="1"/>
          </p:nvPr>
        </p:nvSpPr>
        <p:spPr>
          <a:xfrm>
            <a:off x="4669043" y="816638"/>
            <a:ext cx="4961653" cy="5147187"/>
          </a:xfrm>
        </p:spPr>
        <p:txBody>
          <a:bodyPr anchor="ctr">
            <a:normAutofit/>
          </a:bodyPr>
          <a:lstStyle/>
          <a:p>
            <a:r>
              <a:rPr lang="en-US" b="1" dirty="0"/>
              <a:t>Head Start: </a:t>
            </a:r>
            <a:r>
              <a:rPr lang="en-US" dirty="0"/>
              <a:t>Part-time retail job to full-time job ... noticed the company name on customer credit card.</a:t>
            </a:r>
          </a:p>
          <a:p>
            <a:r>
              <a:rPr lang="en-US" b="1" dirty="0"/>
              <a:t>George Mason: </a:t>
            </a:r>
            <a:r>
              <a:rPr lang="en-US" dirty="0"/>
              <a:t>A company picnic and 5 informational interviews to a job.</a:t>
            </a:r>
          </a:p>
          <a:p>
            <a:r>
              <a:rPr lang="en-US" b="1" dirty="0"/>
              <a:t>Small Consulting Firm: </a:t>
            </a:r>
            <a:r>
              <a:rPr lang="en-US" dirty="0"/>
              <a:t>“Cold” outreach to a co-writer of an article and a connection to a CEO and a full-time job (all happened in a month).</a:t>
            </a:r>
          </a:p>
          <a:p>
            <a:pPr marL="0" indent="0">
              <a:buNone/>
            </a:pPr>
            <a:endParaRPr lang="en-US" dirty="0"/>
          </a:p>
          <a:p>
            <a:pPr marL="0" indent="0">
              <a:buNone/>
            </a:pPr>
            <a:r>
              <a:rPr lang="en-US" sz="2400" b="1" dirty="0"/>
              <a:t>What are your success stories?</a:t>
            </a:r>
          </a:p>
        </p:txBody>
      </p:sp>
    </p:spTree>
    <p:extLst>
      <p:ext uri="{BB962C8B-B14F-4D97-AF65-F5344CB8AC3E}">
        <p14:creationId xmlns:p14="http://schemas.microsoft.com/office/powerpoint/2010/main" val="296725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92971" y="1376314"/>
            <a:ext cx="8596668" cy="4267200"/>
          </a:xfrm>
        </p:spPr>
        <p:txBody>
          <a:bodyPr>
            <a:noAutofit/>
          </a:bodyPr>
          <a:lstStyle/>
          <a:p>
            <a:pPr lvl="0"/>
            <a:r>
              <a:rPr lang="en-US" sz="2200" dirty="0">
                <a:solidFill>
                  <a:schemeClr val="tx1"/>
                </a:solidFill>
              </a:rPr>
              <a:t>The “Easy” Reach Out ... </a:t>
            </a:r>
          </a:p>
          <a:p>
            <a:pPr lvl="1"/>
            <a:r>
              <a:rPr lang="en-US" sz="2000" dirty="0">
                <a:solidFill>
                  <a:schemeClr val="tx1"/>
                </a:solidFill>
              </a:rPr>
              <a:t>Friends, family, and former colleagues. </a:t>
            </a:r>
          </a:p>
          <a:p>
            <a:pPr lvl="0"/>
            <a:r>
              <a:rPr lang="en-US" sz="2200" dirty="0">
                <a:solidFill>
                  <a:schemeClr val="tx1"/>
                </a:solidFill>
              </a:rPr>
              <a:t>The “Assertive and Brave” Reach Out ... </a:t>
            </a:r>
          </a:p>
          <a:p>
            <a:pPr lvl="1"/>
            <a:r>
              <a:rPr lang="en-US" sz="2000" dirty="0">
                <a:solidFill>
                  <a:schemeClr val="tx1"/>
                </a:solidFill>
              </a:rPr>
              <a:t>Research people on LinkedIn, connect, and request a brief phone call.</a:t>
            </a:r>
          </a:p>
          <a:p>
            <a:pPr lvl="1"/>
            <a:r>
              <a:rPr lang="en-US" sz="2000" dirty="0">
                <a:solidFill>
                  <a:schemeClr val="tx1"/>
                </a:solidFill>
              </a:rPr>
              <a:t>Research the industry you want to work in and find people: company websites, professional organizations/boards, LinkedIn, etc.</a:t>
            </a:r>
          </a:p>
          <a:p>
            <a:pPr lvl="1"/>
            <a:r>
              <a:rPr lang="en-US" sz="2000" dirty="0">
                <a:solidFill>
                  <a:schemeClr val="tx1"/>
                </a:solidFill>
              </a:rPr>
              <a:t>Ideal Informational Interview Targets:</a:t>
            </a:r>
          </a:p>
          <a:p>
            <a:pPr marL="1147763" lvl="3"/>
            <a:r>
              <a:rPr lang="en-US" sz="1800" dirty="0">
                <a:solidFill>
                  <a:schemeClr val="tx1"/>
                </a:solidFill>
              </a:rPr>
              <a:t>Unemployed: 15+ calls/coffees per week</a:t>
            </a:r>
          </a:p>
          <a:p>
            <a:pPr marL="1147763" lvl="3"/>
            <a:r>
              <a:rPr lang="en-US" sz="1800" dirty="0">
                <a:solidFill>
                  <a:schemeClr val="tx1"/>
                </a:solidFill>
              </a:rPr>
              <a:t>Working (but in an aggressive search): 5-10 calls/coffees per week</a:t>
            </a:r>
            <a:endParaRPr lang="en-US"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5" name="Title 1">
            <a:extLst>
              <a:ext uri="{FF2B5EF4-FFF2-40B4-BE49-F238E27FC236}">
                <a16:creationId xmlns:a16="http://schemas.microsoft.com/office/drawing/2014/main" id="{B45C572A-5062-44D2-8572-B34314EDEDB6}"/>
              </a:ext>
            </a:extLst>
          </p:cNvPr>
          <p:cNvSpPr txBox="1">
            <a:spLocks/>
          </p:cNvSpPr>
          <p:nvPr/>
        </p:nvSpPr>
        <p:spPr>
          <a:xfrm>
            <a:off x="1092971" y="621571"/>
            <a:ext cx="8596668" cy="7547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How do you find people to speak with?</a:t>
            </a:r>
          </a:p>
        </p:txBody>
      </p:sp>
    </p:spTree>
    <p:extLst>
      <p:ext uri="{BB962C8B-B14F-4D97-AF65-F5344CB8AC3E}">
        <p14:creationId xmlns:p14="http://schemas.microsoft.com/office/powerpoint/2010/main" val="202573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20876"/>
            <a:ext cx="1226456" cy="718300"/>
          </a:xfrm>
          <a:prstGeom prst="rect">
            <a:avLst/>
          </a:prstGeom>
          <a:noFill/>
          <a:ln>
            <a:noFill/>
          </a:ln>
          <a:effectLst>
            <a:softEdge rad="63500"/>
          </a:effectLst>
        </p:spPr>
      </p:pic>
      <p:sp>
        <p:nvSpPr>
          <p:cNvPr id="5" name="Title 4">
            <a:extLst>
              <a:ext uri="{FF2B5EF4-FFF2-40B4-BE49-F238E27FC236}">
                <a16:creationId xmlns:a16="http://schemas.microsoft.com/office/drawing/2014/main" id="{B0076732-5840-49E2-A886-0BFEB3EF48D6}"/>
              </a:ext>
            </a:extLst>
          </p:cNvPr>
          <p:cNvSpPr>
            <a:spLocks noGrp="1"/>
          </p:cNvSpPr>
          <p:nvPr>
            <p:ph type="title"/>
          </p:nvPr>
        </p:nvSpPr>
        <p:spPr>
          <a:xfrm>
            <a:off x="2187478" y="1994334"/>
            <a:ext cx="7981758" cy="817418"/>
          </a:xfrm>
        </p:spPr>
        <p:txBody>
          <a:bodyPr>
            <a:noAutofit/>
          </a:bodyPr>
          <a:lstStyle/>
          <a:p>
            <a:r>
              <a:rPr lang="en-US" sz="5500" dirty="0"/>
              <a:t>The Process ... </a:t>
            </a:r>
            <a:r>
              <a:rPr lang="en-US" sz="2200" dirty="0"/>
              <a:t>(handout)</a:t>
            </a:r>
          </a:p>
        </p:txBody>
      </p:sp>
    </p:spTree>
    <p:extLst>
      <p:ext uri="{BB962C8B-B14F-4D97-AF65-F5344CB8AC3E}">
        <p14:creationId xmlns:p14="http://schemas.microsoft.com/office/powerpoint/2010/main" val="82951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20876"/>
            <a:ext cx="1226456" cy="718300"/>
          </a:xfrm>
          <a:prstGeom prst="rect">
            <a:avLst/>
          </a:prstGeom>
          <a:noFill/>
          <a:ln>
            <a:noFill/>
          </a:ln>
          <a:effectLst>
            <a:softEdge rad="63500"/>
          </a:effectLst>
        </p:spPr>
      </p:pic>
      <p:sp>
        <p:nvSpPr>
          <p:cNvPr id="6" name="Content Placeholder 5">
            <a:extLst>
              <a:ext uri="{FF2B5EF4-FFF2-40B4-BE49-F238E27FC236}">
                <a16:creationId xmlns:a16="http://schemas.microsoft.com/office/drawing/2014/main" id="{8B4C984B-A4C7-46A5-8977-5BCEAA7494E1}"/>
              </a:ext>
            </a:extLst>
          </p:cNvPr>
          <p:cNvSpPr>
            <a:spLocks noGrp="1"/>
          </p:cNvSpPr>
          <p:nvPr>
            <p:ph idx="1"/>
          </p:nvPr>
        </p:nvSpPr>
        <p:spPr>
          <a:xfrm>
            <a:off x="1009842" y="1371600"/>
            <a:ext cx="8596668" cy="4627419"/>
          </a:xfrm>
        </p:spPr>
        <p:txBody>
          <a:bodyPr>
            <a:normAutofit fontScale="85000" lnSpcReduction="20000"/>
          </a:bodyPr>
          <a:lstStyle/>
          <a:p>
            <a:r>
              <a:rPr lang="en-US" dirty="0">
                <a:solidFill>
                  <a:schemeClr val="tx1"/>
                </a:solidFill>
              </a:rPr>
              <a:t>Contact Name</a:t>
            </a:r>
          </a:p>
          <a:p>
            <a:pPr lvl="1"/>
            <a:r>
              <a:rPr lang="en-US" dirty="0">
                <a:solidFill>
                  <a:schemeClr val="tx1"/>
                </a:solidFill>
              </a:rPr>
              <a:t>Interview Date</a:t>
            </a:r>
          </a:p>
          <a:p>
            <a:pPr lvl="1"/>
            <a:r>
              <a:rPr lang="en-US" dirty="0">
                <a:solidFill>
                  <a:schemeClr val="tx1"/>
                </a:solidFill>
              </a:rPr>
              <a:t>Date of last follow-up</a:t>
            </a:r>
          </a:p>
          <a:p>
            <a:pPr lvl="1"/>
            <a:r>
              <a:rPr lang="en-US" dirty="0">
                <a:solidFill>
                  <a:schemeClr val="tx1"/>
                </a:solidFill>
              </a:rPr>
              <a:t>How contact came to you</a:t>
            </a:r>
          </a:p>
          <a:p>
            <a:pPr lvl="1"/>
            <a:r>
              <a:rPr lang="en-US" dirty="0">
                <a:solidFill>
                  <a:schemeClr val="tx1"/>
                </a:solidFill>
              </a:rPr>
              <a:t>Title of contact</a:t>
            </a:r>
          </a:p>
          <a:p>
            <a:pPr lvl="1"/>
            <a:r>
              <a:rPr lang="en-US" dirty="0">
                <a:solidFill>
                  <a:schemeClr val="tx1"/>
                </a:solidFill>
              </a:rPr>
              <a:t>Employer of contact</a:t>
            </a:r>
          </a:p>
          <a:p>
            <a:pPr lvl="1"/>
            <a:r>
              <a:rPr lang="en-US" dirty="0">
                <a:solidFill>
                  <a:schemeClr val="tx1"/>
                </a:solidFill>
              </a:rPr>
              <a:t>Email </a:t>
            </a:r>
          </a:p>
          <a:p>
            <a:pPr lvl="1"/>
            <a:r>
              <a:rPr lang="en-US" dirty="0">
                <a:solidFill>
                  <a:schemeClr val="tx1"/>
                </a:solidFill>
              </a:rPr>
              <a:t>Phone</a:t>
            </a:r>
          </a:p>
          <a:p>
            <a:r>
              <a:rPr lang="en-US" dirty="0">
                <a:solidFill>
                  <a:schemeClr val="tx1"/>
                </a:solidFill>
              </a:rPr>
              <a:t>Action Item (that came out of meeting/call)</a:t>
            </a:r>
          </a:p>
          <a:p>
            <a:pPr lvl="1"/>
            <a:r>
              <a:rPr lang="en-US" dirty="0">
                <a:solidFill>
                  <a:schemeClr val="tx1"/>
                </a:solidFill>
              </a:rPr>
              <a:t>Priority Level</a:t>
            </a:r>
          </a:p>
          <a:p>
            <a:pPr lvl="1"/>
            <a:r>
              <a:rPr lang="en-US" dirty="0">
                <a:solidFill>
                  <a:schemeClr val="tx1"/>
                </a:solidFill>
              </a:rPr>
              <a:t>Goal of completion</a:t>
            </a:r>
          </a:p>
          <a:p>
            <a:pPr lvl="1"/>
            <a:r>
              <a:rPr lang="en-US" dirty="0">
                <a:solidFill>
                  <a:schemeClr val="tx1"/>
                </a:solidFill>
              </a:rPr>
              <a:t>Actual completion</a:t>
            </a:r>
          </a:p>
          <a:p>
            <a:pPr lvl="1"/>
            <a:r>
              <a:rPr lang="en-US" dirty="0">
                <a:solidFill>
                  <a:schemeClr val="tx1"/>
                </a:solidFill>
              </a:rPr>
              <a:t>Challenges encountered</a:t>
            </a:r>
          </a:p>
          <a:p>
            <a:pPr lvl="1"/>
            <a:r>
              <a:rPr lang="en-US" dirty="0">
                <a:solidFill>
                  <a:schemeClr val="tx1"/>
                </a:solidFill>
              </a:rPr>
              <a:t>Resources, ideas, and contacts to overcome challenges</a:t>
            </a:r>
          </a:p>
          <a:p>
            <a:pPr lvl="1"/>
            <a:r>
              <a:rPr lang="en-US" dirty="0">
                <a:solidFill>
                  <a:schemeClr val="tx1"/>
                </a:solidFill>
              </a:rPr>
              <a:t>Notes/comments</a:t>
            </a:r>
            <a:endParaRPr lang="en-US" dirty="0">
              <a:solidFill>
                <a:srgbClr val="FF0000"/>
              </a:solidFill>
            </a:endParaRPr>
          </a:p>
        </p:txBody>
      </p:sp>
      <p:sp>
        <p:nvSpPr>
          <p:cNvPr id="5" name="Title 4">
            <a:extLst>
              <a:ext uri="{FF2B5EF4-FFF2-40B4-BE49-F238E27FC236}">
                <a16:creationId xmlns:a16="http://schemas.microsoft.com/office/drawing/2014/main" id="{B0076732-5840-49E2-A886-0BFEB3EF48D6}"/>
              </a:ext>
            </a:extLst>
          </p:cNvPr>
          <p:cNvSpPr>
            <a:spLocks noGrp="1"/>
          </p:cNvSpPr>
          <p:nvPr>
            <p:ph type="title"/>
          </p:nvPr>
        </p:nvSpPr>
        <p:spPr>
          <a:xfrm>
            <a:off x="1009842" y="300008"/>
            <a:ext cx="8596668" cy="1071592"/>
          </a:xfrm>
        </p:spPr>
        <p:txBody>
          <a:bodyPr>
            <a:normAutofit fontScale="90000"/>
          </a:bodyPr>
          <a:lstStyle/>
          <a:p>
            <a:r>
              <a:rPr lang="en-US" sz="3300" dirty="0"/>
              <a:t>What to document/track from your Informational Interviews? </a:t>
            </a:r>
            <a:r>
              <a:rPr lang="en-US" sz="2000" dirty="0"/>
              <a:t>(create spreadsheet in Excel)</a:t>
            </a:r>
          </a:p>
        </p:txBody>
      </p:sp>
    </p:spTree>
    <p:extLst>
      <p:ext uri="{BB962C8B-B14F-4D97-AF65-F5344CB8AC3E}">
        <p14:creationId xmlns:p14="http://schemas.microsoft.com/office/powerpoint/2010/main" val="106218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970" y="609600"/>
            <a:ext cx="8314266" cy="856343"/>
          </a:xfrm>
        </p:spPr>
        <p:txBody>
          <a:bodyPr>
            <a:normAutofit/>
          </a:bodyPr>
          <a:lstStyle/>
          <a:p>
            <a:r>
              <a:rPr lang="en-US" b="1" dirty="0"/>
              <a:t> </a:t>
            </a:r>
            <a:r>
              <a:rPr lang="en-US" dirty="0"/>
              <a:t>Roadblocks and Challenges?</a:t>
            </a:r>
            <a:endParaRPr lang="en-US" i="1" dirty="0"/>
          </a:p>
        </p:txBody>
      </p:sp>
      <p:sp>
        <p:nvSpPr>
          <p:cNvPr id="7" name="Content Placeholder 6"/>
          <p:cNvSpPr>
            <a:spLocks noGrp="1"/>
          </p:cNvSpPr>
          <p:nvPr>
            <p:ph idx="1"/>
          </p:nvPr>
        </p:nvSpPr>
        <p:spPr>
          <a:xfrm>
            <a:off x="1290562" y="1712197"/>
            <a:ext cx="8116674" cy="2132663"/>
          </a:xfrm>
        </p:spPr>
        <p:txBody>
          <a:bodyPr/>
          <a:lstStyle/>
          <a:p>
            <a:pPr marL="0" indent="0">
              <a:buNone/>
            </a:pPr>
            <a:r>
              <a:rPr lang="en-US" sz="2400" dirty="0">
                <a:solidFill>
                  <a:schemeClr val="tx1"/>
                </a:solidFill>
              </a:rPr>
              <a:t>What would prevent you from pursuing Informational Interviewing as part of your job search strategy?</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Tree>
    <p:extLst>
      <p:ext uri="{BB962C8B-B14F-4D97-AF65-F5344CB8AC3E}">
        <p14:creationId xmlns:p14="http://schemas.microsoft.com/office/powerpoint/2010/main" val="148961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grpSp>
        <p:nvGrpSpPr>
          <p:cNvPr id="16" name="Group 15"/>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7" name="Straight Connector 16"/>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9" name="Rectangle 23"/>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8" name="Picture 7" descr="A close up of a logo&#10;&#10;Description generated with very high confidence">
            <a:extLst>
              <a:ext uri="{FF2B5EF4-FFF2-40B4-BE49-F238E27FC236}">
                <a16:creationId xmlns:a16="http://schemas.microsoft.com/office/drawing/2014/main" id="{08B2ABC1-F8A7-43BA-9357-E1156EA3081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3422" t="2132" r="9591" b="2"/>
          <a:stretch/>
        </p:blipFill>
        <p:spPr>
          <a:xfrm>
            <a:off x="1330251" y="-100029"/>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633792" y="5938235"/>
            <a:ext cx="1226456" cy="718300"/>
          </a:xfrm>
          <a:prstGeom prst="rect">
            <a:avLst/>
          </a:prstGeom>
          <a:noFill/>
          <a:ln>
            <a:noFill/>
          </a:ln>
          <a:effectLst>
            <a:softEdge rad="63500"/>
          </a:effectLst>
        </p:spPr>
      </p:pic>
      <p:sp>
        <p:nvSpPr>
          <p:cNvPr id="2" name="Title 1"/>
          <p:cNvSpPr>
            <a:spLocks noGrp="1"/>
          </p:cNvSpPr>
          <p:nvPr>
            <p:ph type="title"/>
          </p:nvPr>
        </p:nvSpPr>
        <p:spPr>
          <a:xfrm>
            <a:off x="5380563" y="1678665"/>
            <a:ext cx="3887839" cy="2372168"/>
          </a:xfrm>
        </p:spPr>
        <p:txBody>
          <a:bodyPr vert="horz" lIns="91440" tIns="45720" rIns="91440" bIns="45720" rtlCol="0" anchor="b">
            <a:normAutofit fontScale="90000"/>
          </a:bodyPr>
          <a:lstStyle/>
          <a:p>
            <a:pPr algn="r"/>
            <a:r>
              <a:rPr lang="en-US" sz="5400" dirty="0"/>
              <a:t>Questions ... </a:t>
            </a:r>
            <a:br>
              <a:rPr lang="en-US" sz="5400" dirty="0"/>
            </a:br>
            <a:endParaRPr lang="en-US" sz="5400" i="1" dirty="0"/>
          </a:p>
        </p:txBody>
      </p:sp>
      <p:sp>
        <p:nvSpPr>
          <p:cNvPr id="9" name="TextBox 8">
            <a:extLst>
              <a:ext uri="{FF2B5EF4-FFF2-40B4-BE49-F238E27FC236}">
                <a16:creationId xmlns:a16="http://schemas.microsoft.com/office/drawing/2014/main" id="{5A5BAC28-8E20-4369-A1E4-40C6FDD2439B}"/>
              </a:ext>
            </a:extLst>
          </p:cNvPr>
          <p:cNvSpPr txBox="1"/>
          <p:nvPr/>
        </p:nvSpPr>
        <p:spPr>
          <a:xfrm>
            <a:off x="9665347" y="6657945"/>
            <a:ext cx="2526653"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commons.wikimedia.org/wiki/file:question_mark_2.svg"/>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rPr>
              <a:t>CC BY-SA</a:t>
            </a:r>
            <a:endParaRPr lang="en-US" sz="700" dirty="0">
              <a:solidFill>
                <a:srgbClr val="FFFFFF"/>
              </a:solidFill>
            </a:endParaRPr>
          </a:p>
        </p:txBody>
      </p:sp>
    </p:spTree>
    <p:extLst>
      <p:ext uri="{BB962C8B-B14F-4D97-AF65-F5344CB8AC3E}">
        <p14:creationId xmlns:p14="http://schemas.microsoft.com/office/powerpoint/2010/main" val="3640326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062" y="501059"/>
            <a:ext cx="7843211" cy="696686"/>
          </a:xfrm>
        </p:spPr>
        <p:txBody>
          <a:bodyPr>
            <a:normAutofit fontScale="90000"/>
          </a:bodyPr>
          <a:lstStyle/>
          <a:p>
            <a:r>
              <a:rPr lang="en-US" b="1" dirty="0"/>
              <a:t> </a:t>
            </a:r>
            <a:r>
              <a:rPr lang="en-US" sz="4000" b="1" dirty="0"/>
              <a:t>Resources</a:t>
            </a:r>
            <a:br>
              <a:rPr lang="en-US" b="1" dirty="0"/>
            </a:br>
            <a:endParaRPr lang="en-US" b="1" i="1" dirty="0"/>
          </a:p>
        </p:txBody>
      </p:sp>
      <p:sp>
        <p:nvSpPr>
          <p:cNvPr id="7" name="Content Placeholder 6"/>
          <p:cNvSpPr>
            <a:spLocks noGrp="1"/>
          </p:cNvSpPr>
          <p:nvPr>
            <p:ph idx="1"/>
          </p:nvPr>
        </p:nvSpPr>
        <p:spPr>
          <a:xfrm>
            <a:off x="1054062" y="1394898"/>
            <a:ext cx="8596668" cy="4646464"/>
          </a:xfrm>
        </p:spPr>
        <p:txBody>
          <a:bodyPr>
            <a:normAutofit fontScale="85000" lnSpcReduction="10000"/>
          </a:bodyPr>
          <a:lstStyle/>
          <a:p>
            <a:pPr lvl="0"/>
            <a:r>
              <a:rPr lang="en-US" dirty="0"/>
              <a:t>5 Tips for Non-awkward Informational Interviews: </a:t>
            </a:r>
            <a:r>
              <a:rPr lang="en-US" dirty="0">
                <a:hlinkClick r:id="rId2"/>
              </a:rPr>
              <a:t>https://www.themuse.com/advice/5-tips-for-nonawkward-informational-interviews</a:t>
            </a:r>
            <a:endParaRPr lang="en-US" dirty="0"/>
          </a:p>
          <a:p>
            <a:pPr lvl="0"/>
            <a:r>
              <a:rPr lang="en-US" dirty="0">
                <a:solidFill>
                  <a:schemeClr val="tx1"/>
                </a:solidFill>
              </a:rPr>
              <a:t>How to Get the Most Out of an Informational Interview:</a:t>
            </a:r>
            <a:r>
              <a:rPr lang="en-US" u="sng" dirty="0">
                <a:solidFill>
                  <a:schemeClr val="tx1"/>
                </a:solidFill>
              </a:rPr>
              <a:t> </a:t>
            </a:r>
            <a:r>
              <a:rPr lang="en-US" dirty="0">
                <a:hlinkClick r:id="rId3"/>
              </a:rPr>
              <a:t>https://hbr.org/2016/02/how-to-get-the-most-out-of-an-informational-interview</a:t>
            </a:r>
            <a:endParaRPr lang="en-US" dirty="0"/>
          </a:p>
          <a:p>
            <a:pPr lvl="0"/>
            <a:r>
              <a:rPr lang="en-US" dirty="0"/>
              <a:t>Steps for a Successful Informational Interview: </a:t>
            </a:r>
            <a:r>
              <a:rPr lang="en-US" dirty="0">
                <a:hlinkClick r:id="rId4"/>
              </a:rPr>
              <a:t>http://ocs.yale.edu/yale-career-network/informational-interviewing</a:t>
            </a:r>
            <a:endParaRPr lang="en-US" dirty="0"/>
          </a:p>
          <a:p>
            <a:pPr lvl="0"/>
            <a:r>
              <a:rPr lang="en-US" dirty="0"/>
              <a:t>3 Steps to a Perfect Informational Interview: </a:t>
            </a:r>
            <a:r>
              <a:rPr lang="en-US" dirty="0">
                <a:hlinkClick r:id="rId5"/>
              </a:rPr>
              <a:t>https://www.themuse.com/advice/3-steps-to-a-perfect-informational-interview</a:t>
            </a:r>
            <a:endParaRPr lang="en-US" dirty="0"/>
          </a:p>
          <a:p>
            <a:pPr lvl="0"/>
            <a:r>
              <a:rPr lang="en-US" dirty="0">
                <a:hlinkClick r:id="rId6"/>
              </a:rPr>
              <a:t>https://nicholas.duke.edu/career/for-students/career-advice</a:t>
            </a:r>
            <a:endParaRPr lang="en-US" dirty="0"/>
          </a:p>
          <a:p>
            <a:pPr lvl="0"/>
            <a:r>
              <a:rPr lang="en-US" dirty="0">
                <a:hlinkClick r:id="rId7"/>
              </a:rPr>
              <a:t>https://gecd.mit.edu/sites/default/files/jobs/files/informational-interviews-tips.pdf</a:t>
            </a:r>
            <a:endParaRPr lang="en-US" dirty="0"/>
          </a:p>
          <a:p>
            <a:pPr lvl="0"/>
            <a:r>
              <a:rPr lang="en-US" dirty="0">
                <a:solidFill>
                  <a:schemeClr val="tx1"/>
                </a:solidFill>
              </a:rPr>
              <a:t>New Survey Reveals 85% of all jobs are Filled via Networking: </a:t>
            </a:r>
            <a:r>
              <a:rPr lang="en-US" dirty="0">
                <a:hlinkClick r:id="rId8"/>
              </a:rPr>
              <a:t>https://www.linkedin.com/pulse/new-survey-reveals-85-all-jobs-filled-via-networking-lou-adler</a:t>
            </a:r>
            <a:endParaRPr lang="en-US" dirty="0"/>
          </a:p>
          <a:p>
            <a:pPr lvl="0"/>
            <a:r>
              <a:rPr lang="en-US" dirty="0">
                <a:solidFill>
                  <a:schemeClr val="tx1"/>
                </a:solidFill>
              </a:rPr>
              <a:t>Know, like, and trust: The Essence of Networking: </a:t>
            </a:r>
            <a:r>
              <a:rPr lang="en-US" dirty="0">
                <a:hlinkClick r:id="rId9"/>
              </a:rPr>
              <a:t>https://www.bizjournals.com/bizjournals/how-to/marketing/2016/08/know-like-and-trust-the-essence-of-networking.html</a:t>
            </a:r>
            <a:endParaRPr lang="en-US" dirty="0"/>
          </a:p>
        </p:txBody>
      </p:sp>
      <p:pic>
        <p:nvPicPr>
          <p:cNvPr id="4" name="Picture 3"/>
          <p:cNvPicPr/>
          <p:nvPr/>
        </p:nvPicPr>
        <p:blipFill>
          <a:blip r:embed="rId10">
            <a:extLst>
              <a:ext uri="{28A0092B-C50C-407E-A947-70E740481C1C}">
                <a14:useLocalDpi xmlns:a14="http://schemas.microsoft.com/office/drawing/2010/main" val="0"/>
              </a:ext>
            </a:extLst>
          </a:blip>
          <a:srcRect/>
          <a:stretch>
            <a:fillRect/>
          </a:stretch>
        </p:blipFill>
        <p:spPr bwMode="auto">
          <a:xfrm>
            <a:off x="677334" y="6041362"/>
            <a:ext cx="1226456" cy="718300"/>
          </a:xfrm>
          <a:prstGeom prst="rect">
            <a:avLst/>
          </a:prstGeom>
          <a:noFill/>
          <a:ln>
            <a:noFill/>
          </a:ln>
          <a:effectLst>
            <a:softEdge rad="63500"/>
          </a:effectLst>
        </p:spPr>
      </p:pic>
    </p:spTree>
    <p:extLst>
      <p:ext uri="{BB962C8B-B14F-4D97-AF65-F5344CB8AC3E}">
        <p14:creationId xmlns:p14="http://schemas.microsoft.com/office/powerpoint/2010/main" val="60980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92" y="2119086"/>
            <a:ext cx="8596668" cy="1320800"/>
          </a:xfrm>
        </p:spPr>
        <p:txBody>
          <a:bodyPr>
            <a:normAutofit/>
          </a:bodyPr>
          <a:lstStyle/>
          <a:p>
            <a:pPr algn="ctr"/>
            <a:r>
              <a:rPr lang="en-US" b="1" i="1" dirty="0"/>
              <a:t>Thank you!</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74388" y="5385135"/>
            <a:ext cx="1552121" cy="1172935"/>
          </a:xfrm>
          <a:prstGeom prst="rect">
            <a:avLst/>
          </a:prstGeom>
          <a:noFill/>
          <a:ln>
            <a:noFill/>
          </a:ln>
          <a:effectLst>
            <a:softEdge rad="63500"/>
          </a:effectLst>
        </p:spPr>
      </p:pic>
      <p:sp>
        <p:nvSpPr>
          <p:cNvPr id="7" name="TextBox 6"/>
          <p:cNvSpPr txBox="1"/>
          <p:nvPr/>
        </p:nvSpPr>
        <p:spPr>
          <a:xfrm>
            <a:off x="3350069" y="5385135"/>
            <a:ext cx="3164114" cy="1077218"/>
          </a:xfrm>
          <a:prstGeom prst="rect">
            <a:avLst/>
          </a:prstGeom>
          <a:noFill/>
        </p:spPr>
        <p:txBody>
          <a:bodyPr wrap="square" rtlCol="0">
            <a:spAutoFit/>
          </a:bodyPr>
          <a:lstStyle/>
          <a:p>
            <a:r>
              <a:rPr lang="en-US" sz="1600" dirty="0"/>
              <a:t>Dawn McAvoy, CEO/Principal </a:t>
            </a:r>
            <a:r>
              <a:rPr lang="en-US" sz="1600" dirty="0">
                <a:hlinkClick r:id="rId3"/>
              </a:rPr>
              <a:t>dmcavoy@hire-matters.com</a:t>
            </a:r>
            <a:endParaRPr lang="en-US" sz="1600" dirty="0"/>
          </a:p>
          <a:p>
            <a:r>
              <a:rPr lang="en-US" sz="1600" dirty="0">
                <a:hlinkClick r:id="rId4"/>
              </a:rPr>
              <a:t>www.hire-matters.com</a:t>
            </a:r>
            <a:endParaRPr lang="en-US" sz="1600" dirty="0"/>
          </a:p>
          <a:p>
            <a:r>
              <a:rPr lang="en-US" sz="1600" dirty="0"/>
              <a:t>253-592-5092</a:t>
            </a:r>
          </a:p>
        </p:txBody>
      </p:sp>
    </p:spTree>
    <p:extLst>
      <p:ext uri="{BB962C8B-B14F-4D97-AF65-F5344CB8AC3E}">
        <p14:creationId xmlns:p14="http://schemas.microsoft.com/office/powerpoint/2010/main" val="394143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315" y="486112"/>
            <a:ext cx="7240429" cy="829235"/>
          </a:xfrm>
        </p:spPr>
        <p:txBody>
          <a:bodyPr>
            <a:normAutofit/>
          </a:bodyPr>
          <a:lstStyle/>
          <a:p>
            <a:r>
              <a:rPr lang="en-US" dirty="0"/>
              <a:t>Agenda/Intention for Today</a:t>
            </a:r>
            <a:endParaRPr lang="en-US" i="1" dirty="0"/>
          </a:p>
        </p:txBody>
      </p:sp>
      <p:sp>
        <p:nvSpPr>
          <p:cNvPr id="7" name="Content Placeholder 6"/>
          <p:cNvSpPr>
            <a:spLocks noGrp="1"/>
          </p:cNvSpPr>
          <p:nvPr>
            <p:ph idx="1"/>
          </p:nvPr>
        </p:nvSpPr>
        <p:spPr>
          <a:xfrm>
            <a:off x="1082524" y="1315347"/>
            <a:ext cx="8768058" cy="4711380"/>
          </a:xfrm>
        </p:spPr>
        <p:txBody>
          <a:bodyPr>
            <a:noAutofit/>
          </a:bodyPr>
          <a:lstStyle/>
          <a:p>
            <a:pPr lvl="1"/>
            <a:r>
              <a:rPr lang="en-US" sz="2000" dirty="0">
                <a:solidFill>
                  <a:schemeClr val="tx1"/>
                </a:solidFill>
              </a:rPr>
              <a:t>Introductions/Get to know each other. </a:t>
            </a:r>
          </a:p>
          <a:p>
            <a:pPr lvl="1"/>
            <a:r>
              <a:rPr lang="en-US" sz="2000" dirty="0">
                <a:solidFill>
                  <a:schemeClr val="tx1"/>
                </a:solidFill>
              </a:rPr>
              <a:t>Discuss what informational interviewing is and isn’t.</a:t>
            </a:r>
          </a:p>
          <a:p>
            <a:pPr lvl="1"/>
            <a:r>
              <a:rPr lang="en-US" sz="2000" dirty="0">
                <a:solidFill>
                  <a:schemeClr val="tx1"/>
                </a:solidFill>
              </a:rPr>
              <a:t>Exchange success stories of informational interviewing/networking.</a:t>
            </a:r>
          </a:p>
          <a:p>
            <a:pPr lvl="1"/>
            <a:r>
              <a:rPr lang="en-US" sz="2000" dirty="0">
                <a:solidFill>
                  <a:schemeClr val="tx1"/>
                </a:solidFill>
              </a:rPr>
              <a:t>Provide you with specific tools and actionable takeaways you can implement </a:t>
            </a:r>
            <a:r>
              <a:rPr lang="en-US" sz="2000" u="sng" dirty="0">
                <a:solidFill>
                  <a:schemeClr val="tx1"/>
                </a:solidFill>
              </a:rPr>
              <a:t>today</a:t>
            </a:r>
            <a:r>
              <a:rPr lang="en-US" sz="2000" dirty="0">
                <a:solidFill>
                  <a:schemeClr val="tx1"/>
                </a:solidFill>
              </a:rPr>
              <a:t> to improve your job search and get the job (and career) you want:</a:t>
            </a:r>
          </a:p>
          <a:p>
            <a:pPr lvl="2"/>
            <a:r>
              <a:rPr lang="en-US" sz="1800" dirty="0">
                <a:solidFill>
                  <a:schemeClr val="tx1"/>
                </a:solidFill>
              </a:rPr>
              <a:t>Share best practices. </a:t>
            </a:r>
          </a:p>
          <a:p>
            <a:pPr lvl="2"/>
            <a:r>
              <a:rPr lang="en-US" sz="1800" dirty="0">
                <a:solidFill>
                  <a:schemeClr val="tx1"/>
                </a:solidFill>
              </a:rPr>
              <a:t>Share a recommended process for Informational Interviews.</a:t>
            </a:r>
          </a:p>
          <a:p>
            <a:pPr lvl="2"/>
            <a:r>
              <a:rPr lang="en-US" sz="1800" dirty="0">
                <a:solidFill>
                  <a:schemeClr val="tx1"/>
                </a:solidFill>
              </a:rPr>
              <a:t>Outline items to include in an Action Item Tracker.</a:t>
            </a:r>
          </a:p>
          <a:p>
            <a:pPr marL="0" lvl="2" indent="0">
              <a:buNone/>
            </a:pPr>
            <a:endParaRPr lang="en-US" sz="1800" dirty="0">
              <a:solidFill>
                <a:schemeClr val="tx1"/>
              </a:solidFill>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774097" y="5822121"/>
            <a:ext cx="1226456" cy="718300"/>
          </a:xfrm>
          <a:prstGeom prst="rect">
            <a:avLst/>
          </a:prstGeom>
          <a:noFill/>
          <a:ln>
            <a:noFill/>
          </a:ln>
          <a:effectLst>
            <a:softEdge rad="63500"/>
          </a:effectLst>
        </p:spPr>
      </p:pic>
    </p:spTree>
    <p:extLst>
      <p:ext uri="{BB962C8B-B14F-4D97-AF65-F5344CB8AC3E}">
        <p14:creationId xmlns:p14="http://schemas.microsoft.com/office/powerpoint/2010/main" val="376587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81" y="415636"/>
            <a:ext cx="7475737" cy="856343"/>
          </a:xfrm>
        </p:spPr>
        <p:txBody>
          <a:bodyPr>
            <a:normAutofit/>
          </a:bodyPr>
          <a:lstStyle/>
          <a:p>
            <a:r>
              <a:rPr lang="en-US" dirty="0"/>
              <a:t>Introductions</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8" name="Content Placeholder 6">
            <a:extLst>
              <a:ext uri="{FF2B5EF4-FFF2-40B4-BE49-F238E27FC236}">
                <a16:creationId xmlns:a16="http://schemas.microsoft.com/office/drawing/2014/main" id="{38F01549-4F72-4918-8C6B-4B2C95ECC0F9}"/>
              </a:ext>
            </a:extLst>
          </p:cNvPr>
          <p:cNvSpPr txBox="1">
            <a:spLocks/>
          </p:cNvSpPr>
          <p:nvPr/>
        </p:nvSpPr>
        <p:spPr>
          <a:xfrm>
            <a:off x="1114081" y="1182819"/>
            <a:ext cx="7619594" cy="45668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indent="-457200">
              <a:buFont typeface="+mj-lt"/>
              <a:buAutoNum type="arabicParenR"/>
            </a:pPr>
            <a:r>
              <a:rPr lang="en-US" sz="2400" dirty="0"/>
              <a:t>Name?</a:t>
            </a:r>
          </a:p>
          <a:p>
            <a:pPr marL="457200" indent="-457200">
              <a:buFont typeface="+mj-lt"/>
              <a:buAutoNum type="arabicParenR"/>
            </a:pPr>
            <a:r>
              <a:rPr lang="en-US" sz="2400" dirty="0"/>
              <a:t>Ideal Job/Career (vs. what you have done)? If I could give you your dream job today, what would it be?</a:t>
            </a:r>
          </a:p>
          <a:p>
            <a:pPr marL="457200" indent="-457200">
              <a:buFont typeface="+mj-lt"/>
              <a:buAutoNum type="arabicParenR"/>
            </a:pPr>
            <a:r>
              <a:rPr lang="en-US" sz="2400" dirty="0"/>
              <a:t>Have you ever used Informational Interviews as part of your job search strategy? (Yes/No/I don’t know)</a:t>
            </a:r>
          </a:p>
          <a:p>
            <a:pPr marL="457200" indent="-457200">
              <a:buFont typeface="+mj-lt"/>
              <a:buAutoNum type="arabicParenR"/>
            </a:pPr>
            <a:r>
              <a:rPr lang="en-US" sz="2400" dirty="0"/>
              <a:t>What is one “Home-run” takeaway you want for today’s workshop? </a:t>
            </a:r>
          </a:p>
          <a:p>
            <a:pPr marL="457200" indent="-457200">
              <a:buFont typeface="+mj-lt"/>
              <a:buAutoNum type="arabicParenR"/>
            </a:pPr>
            <a:r>
              <a:rPr lang="en-US" sz="2400" dirty="0"/>
              <a:t>How did you hear about today’s 40 Plus program?</a:t>
            </a:r>
          </a:p>
        </p:txBody>
      </p:sp>
    </p:spTree>
    <p:extLst>
      <p:ext uri="{BB962C8B-B14F-4D97-AF65-F5344CB8AC3E}">
        <p14:creationId xmlns:p14="http://schemas.microsoft.com/office/powerpoint/2010/main" val="94607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81" y="493156"/>
            <a:ext cx="7475737" cy="856343"/>
          </a:xfrm>
        </p:spPr>
        <p:txBody>
          <a:bodyPr>
            <a:normAutofit fontScale="90000"/>
          </a:bodyPr>
          <a:lstStyle/>
          <a:p>
            <a:r>
              <a:rPr lang="en-US" dirty="0"/>
              <a:t>Recent data on how jobs are filled ...	</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8" name="Content Placeholder 6">
            <a:extLst>
              <a:ext uri="{FF2B5EF4-FFF2-40B4-BE49-F238E27FC236}">
                <a16:creationId xmlns:a16="http://schemas.microsoft.com/office/drawing/2014/main" id="{38F01549-4F72-4918-8C6B-4B2C95ECC0F9}"/>
              </a:ext>
            </a:extLst>
          </p:cNvPr>
          <p:cNvSpPr txBox="1">
            <a:spLocks/>
          </p:cNvSpPr>
          <p:nvPr/>
        </p:nvSpPr>
        <p:spPr>
          <a:xfrm>
            <a:off x="1114081" y="1182819"/>
            <a:ext cx="7619594" cy="4566817"/>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200" dirty="0"/>
          </a:p>
          <a:p>
            <a:pPr marL="0" indent="0" algn="ctr">
              <a:buNone/>
            </a:pPr>
            <a:r>
              <a:rPr lang="en-US" sz="3800" dirty="0"/>
              <a:t>According to a February 2016 article by best-selling author and CEO of The Adler Group, Lou Adler, 85% of jobs are filled </a:t>
            </a:r>
          </a:p>
          <a:p>
            <a:pPr marL="0" indent="0" algn="ctr">
              <a:buNone/>
            </a:pPr>
            <a:r>
              <a:rPr lang="en-US" sz="3800" dirty="0"/>
              <a:t>via networking. </a:t>
            </a:r>
          </a:p>
          <a:p>
            <a:pPr marL="0" indent="0" algn="ctr">
              <a:buNone/>
            </a:pPr>
            <a:endParaRPr lang="en-US" sz="3800" dirty="0"/>
          </a:p>
          <a:p>
            <a:pPr marL="0" indent="0">
              <a:buNone/>
            </a:pPr>
            <a:endParaRPr lang="en-US" sz="2400" dirty="0"/>
          </a:p>
          <a:p>
            <a:endParaRPr lang="en-US" sz="2400" dirty="0"/>
          </a:p>
          <a:p>
            <a:endParaRPr lang="en-US" sz="2400" dirty="0"/>
          </a:p>
          <a:p>
            <a:endParaRPr lang="en-US" sz="2400" dirty="0"/>
          </a:p>
          <a:p>
            <a:pPr marL="0" indent="0">
              <a:buNone/>
            </a:pPr>
            <a:r>
              <a:rPr lang="en-US" sz="1500" dirty="0">
                <a:hlinkClick r:id="rId3"/>
              </a:rPr>
              <a:t>https://www.linkedin.com/pulse/new-survey-reveals-85-all-jobs-filled-via-networking-lou-adler</a:t>
            </a:r>
            <a:endParaRPr lang="en-US" sz="1500" dirty="0"/>
          </a:p>
        </p:txBody>
      </p:sp>
    </p:spTree>
    <p:extLst>
      <p:ext uri="{BB962C8B-B14F-4D97-AF65-F5344CB8AC3E}">
        <p14:creationId xmlns:p14="http://schemas.microsoft.com/office/powerpoint/2010/main" val="393374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81" y="415636"/>
            <a:ext cx="7475737" cy="856343"/>
          </a:xfrm>
        </p:spPr>
        <p:txBody>
          <a:bodyPr>
            <a:normAutofit/>
          </a:bodyPr>
          <a:lstStyle/>
          <a:p>
            <a:r>
              <a:rPr lang="en-US" dirty="0"/>
              <a:t>What is Informational Interviewing?</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8" name="Content Placeholder 6">
            <a:extLst>
              <a:ext uri="{FF2B5EF4-FFF2-40B4-BE49-F238E27FC236}">
                <a16:creationId xmlns:a16="http://schemas.microsoft.com/office/drawing/2014/main" id="{38F01549-4F72-4918-8C6B-4B2C95ECC0F9}"/>
              </a:ext>
            </a:extLst>
          </p:cNvPr>
          <p:cNvSpPr txBox="1">
            <a:spLocks/>
          </p:cNvSpPr>
          <p:nvPr/>
        </p:nvSpPr>
        <p:spPr>
          <a:xfrm>
            <a:off x="1114081" y="1352467"/>
            <a:ext cx="7619594" cy="355543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Connecting to people with intention.</a:t>
            </a:r>
          </a:p>
          <a:p>
            <a:r>
              <a:rPr lang="en-US" sz="2400" dirty="0"/>
              <a:t>Gathering information.</a:t>
            </a:r>
          </a:p>
          <a:p>
            <a:r>
              <a:rPr lang="en-US" sz="2400" dirty="0"/>
              <a:t>Learning about an industry/field. </a:t>
            </a:r>
          </a:p>
          <a:p>
            <a:r>
              <a:rPr lang="en-US" sz="2400" dirty="0"/>
              <a:t>Building relationships.</a:t>
            </a:r>
          </a:p>
          <a:p>
            <a:r>
              <a:rPr lang="en-US" sz="2400" dirty="0"/>
              <a:t>Being curious.</a:t>
            </a:r>
          </a:p>
          <a:p>
            <a:r>
              <a:rPr lang="en-US" sz="2400" dirty="0"/>
              <a:t>Others?</a:t>
            </a:r>
            <a:endParaRPr lang="en-US" dirty="0"/>
          </a:p>
        </p:txBody>
      </p:sp>
    </p:spTree>
    <p:extLst>
      <p:ext uri="{BB962C8B-B14F-4D97-AF65-F5344CB8AC3E}">
        <p14:creationId xmlns:p14="http://schemas.microsoft.com/office/powerpoint/2010/main" val="405734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81" y="415636"/>
            <a:ext cx="8556392" cy="856343"/>
          </a:xfrm>
        </p:spPr>
        <p:txBody>
          <a:bodyPr>
            <a:noAutofit/>
          </a:bodyPr>
          <a:lstStyle/>
          <a:p>
            <a:r>
              <a:rPr lang="en-US" dirty="0"/>
              <a:t>What Informational Interviewing isn’t. </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8" name="Content Placeholder 6">
            <a:extLst>
              <a:ext uri="{FF2B5EF4-FFF2-40B4-BE49-F238E27FC236}">
                <a16:creationId xmlns:a16="http://schemas.microsoft.com/office/drawing/2014/main" id="{38F01549-4F72-4918-8C6B-4B2C95ECC0F9}"/>
              </a:ext>
            </a:extLst>
          </p:cNvPr>
          <p:cNvSpPr txBox="1">
            <a:spLocks/>
          </p:cNvSpPr>
          <p:nvPr/>
        </p:nvSpPr>
        <p:spPr>
          <a:xfrm>
            <a:off x="1114081" y="1271979"/>
            <a:ext cx="8043774" cy="42204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Asking for a job.</a:t>
            </a:r>
          </a:p>
          <a:p>
            <a:r>
              <a:rPr lang="en-US" sz="2400" dirty="0"/>
              <a:t>Having someone tell you what to do with your career. </a:t>
            </a:r>
          </a:p>
          <a:p>
            <a:r>
              <a:rPr lang="en-US" sz="2400" dirty="0"/>
              <a:t>A way to distribute your resume. </a:t>
            </a:r>
          </a:p>
          <a:p>
            <a:r>
              <a:rPr lang="en-US" sz="2400" dirty="0"/>
              <a:t>Manipulating others to get what you want.</a:t>
            </a:r>
          </a:p>
          <a:p>
            <a:r>
              <a:rPr lang="en-US" sz="2400" dirty="0"/>
              <a:t>Others?</a:t>
            </a:r>
            <a:endParaRPr lang="en-US" dirty="0"/>
          </a:p>
        </p:txBody>
      </p:sp>
    </p:spTree>
    <p:extLst>
      <p:ext uri="{BB962C8B-B14F-4D97-AF65-F5344CB8AC3E}">
        <p14:creationId xmlns:p14="http://schemas.microsoft.com/office/powerpoint/2010/main" val="334354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81" y="415636"/>
            <a:ext cx="7475737" cy="856343"/>
          </a:xfrm>
        </p:spPr>
        <p:txBody>
          <a:bodyPr>
            <a:normAutofit/>
          </a:bodyPr>
          <a:lstStyle/>
          <a:p>
            <a:r>
              <a:rPr lang="en-US" dirty="0"/>
              <a:t>Know, Like, and Trust ... </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12401"/>
            <a:ext cx="1226456" cy="718300"/>
          </a:xfrm>
          <a:prstGeom prst="rect">
            <a:avLst/>
          </a:prstGeom>
          <a:noFill/>
          <a:ln>
            <a:noFill/>
          </a:ln>
          <a:effectLst>
            <a:softEdge rad="63500"/>
          </a:effectLst>
        </p:spPr>
      </p:pic>
      <p:sp>
        <p:nvSpPr>
          <p:cNvPr id="8" name="Content Placeholder 6">
            <a:extLst>
              <a:ext uri="{FF2B5EF4-FFF2-40B4-BE49-F238E27FC236}">
                <a16:creationId xmlns:a16="http://schemas.microsoft.com/office/drawing/2014/main" id="{38F01549-4F72-4918-8C6B-4B2C95ECC0F9}"/>
              </a:ext>
            </a:extLst>
          </p:cNvPr>
          <p:cNvSpPr txBox="1">
            <a:spLocks/>
          </p:cNvSpPr>
          <p:nvPr/>
        </p:nvSpPr>
        <p:spPr>
          <a:xfrm>
            <a:off x="1114080" y="1182820"/>
            <a:ext cx="8584102" cy="438670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000" dirty="0"/>
              <a:t>Phase that is often applied to business: </a:t>
            </a:r>
          </a:p>
          <a:p>
            <a:pPr marL="0" indent="0">
              <a:buNone/>
            </a:pPr>
            <a:r>
              <a:rPr lang="en-US" sz="2400" dirty="0"/>
              <a:t>“All things being equal, people will do business with and refer business to those people they know, like, and trust.” </a:t>
            </a:r>
          </a:p>
          <a:p>
            <a:pPr marL="0" indent="0">
              <a:buNone/>
            </a:pPr>
            <a:endParaRPr lang="en-US" dirty="0"/>
          </a:p>
          <a:p>
            <a:pPr marL="0" indent="0">
              <a:buNone/>
            </a:pPr>
            <a:r>
              <a:rPr lang="en-US" sz="2600" dirty="0"/>
              <a:t>... This is also true of hiring practices. People hire those they know, like, and trust. </a:t>
            </a:r>
          </a:p>
          <a:p>
            <a:pPr marL="0" indent="0">
              <a:buNone/>
            </a:pPr>
            <a:endParaRPr lang="en-US" dirty="0"/>
          </a:p>
          <a:p>
            <a:pPr marL="0" indent="0">
              <a:buNone/>
            </a:pPr>
            <a:endParaRPr lang="en-US" dirty="0"/>
          </a:p>
          <a:p>
            <a:endParaRPr lang="en-US" dirty="0"/>
          </a:p>
          <a:p>
            <a:pPr marL="0" indent="0">
              <a:buNone/>
            </a:pPr>
            <a:r>
              <a:rPr lang="en-US" sz="1300" dirty="0">
                <a:hlinkClick r:id="rId3"/>
              </a:rPr>
              <a:t>https://www.bizjournals.com/bizjournals/how-to/marketing/2016/08/know-like-and-trust-the-essence-of-networking.html</a:t>
            </a:r>
            <a:br>
              <a:rPr lang="en-US" sz="1300" dirty="0"/>
            </a:br>
            <a:endParaRPr lang="en-US" dirty="0"/>
          </a:p>
        </p:txBody>
      </p:sp>
    </p:spTree>
    <p:extLst>
      <p:ext uri="{BB962C8B-B14F-4D97-AF65-F5344CB8AC3E}">
        <p14:creationId xmlns:p14="http://schemas.microsoft.com/office/powerpoint/2010/main" val="351188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242" y="512618"/>
            <a:ext cx="8466667" cy="928400"/>
          </a:xfrm>
        </p:spPr>
        <p:txBody>
          <a:bodyPr>
            <a:normAutofit/>
          </a:bodyPr>
          <a:lstStyle/>
          <a:p>
            <a:r>
              <a:rPr lang="en-US" dirty="0"/>
              <a:t>Informational Interview Best Practices</a:t>
            </a:r>
            <a:endParaRPr lang="en-US" i="1" dirty="0"/>
          </a:p>
        </p:txBody>
      </p:sp>
      <p:sp>
        <p:nvSpPr>
          <p:cNvPr id="7" name="Content Placeholder 6"/>
          <p:cNvSpPr>
            <a:spLocks noGrp="1"/>
          </p:cNvSpPr>
          <p:nvPr>
            <p:ph idx="1"/>
          </p:nvPr>
        </p:nvSpPr>
        <p:spPr>
          <a:xfrm>
            <a:off x="1162242" y="1441018"/>
            <a:ext cx="8596668" cy="4253200"/>
          </a:xfrm>
        </p:spPr>
        <p:txBody>
          <a:bodyPr>
            <a:normAutofit lnSpcReduction="10000"/>
          </a:bodyPr>
          <a:lstStyle/>
          <a:p>
            <a:r>
              <a:rPr lang="en-US" dirty="0"/>
              <a:t>Face to face ideal: On or close to their turf ... Go to them. However, phone calls are perfectly acceptable.</a:t>
            </a:r>
          </a:p>
          <a:p>
            <a:r>
              <a:rPr lang="en-US" dirty="0"/>
              <a:t>Confirm the day the before.</a:t>
            </a:r>
          </a:p>
          <a:p>
            <a:r>
              <a:rPr lang="en-US" dirty="0"/>
              <a:t>Communicate and manage the time .. 20-30 minutes ideal. </a:t>
            </a:r>
          </a:p>
          <a:p>
            <a:r>
              <a:rPr lang="en-US" dirty="0"/>
              <a:t>Send a thank you email (and card is ideal) within 24 hours (just like a normal interview).</a:t>
            </a:r>
          </a:p>
          <a:p>
            <a:r>
              <a:rPr lang="en-US" dirty="0"/>
              <a:t>Ask at least one question that only this person can answer (you will generate this question from your research).</a:t>
            </a:r>
          </a:p>
          <a:p>
            <a:r>
              <a:rPr lang="en-US" dirty="0"/>
              <a:t>Use an “Action Item” Tracker to make the most of what you learned.</a:t>
            </a:r>
          </a:p>
          <a:p>
            <a:r>
              <a:rPr lang="en-US" dirty="0"/>
              <a:t>Offer to help them. </a:t>
            </a:r>
          </a:p>
          <a:p>
            <a:r>
              <a:rPr lang="en-US" dirty="0"/>
              <a:t>Ask if you can follow-up/keep in touch. </a:t>
            </a:r>
          </a:p>
          <a:p>
            <a:r>
              <a:rPr lang="en-US" dirty="0"/>
              <a:t>Ask for recommendations of 2-3 people to speak with.</a:t>
            </a:r>
          </a:p>
          <a:p>
            <a:pPr marL="0" indent="0">
              <a:buNone/>
            </a:pPr>
            <a:endParaRPr lang="en-US" sz="3600" b="1" dirty="0"/>
          </a:p>
          <a:p>
            <a:pPr marL="0" indent="0">
              <a:buNone/>
            </a:pPr>
            <a:endParaRPr lang="en-US" dirty="0"/>
          </a:p>
          <a:p>
            <a:pPr marL="0" indent="0">
              <a:buNone/>
            </a:pP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774097" y="5822121"/>
            <a:ext cx="1226456" cy="718300"/>
          </a:xfrm>
          <a:prstGeom prst="rect">
            <a:avLst/>
          </a:prstGeom>
          <a:noFill/>
          <a:ln>
            <a:noFill/>
          </a:ln>
          <a:effectLst>
            <a:softEdge rad="63500"/>
          </a:effectLst>
        </p:spPr>
      </p:pic>
    </p:spTree>
    <p:extLst>
      <p:ext uri="{BB962C8B-B14F-4D97-AF65-F5344CB8AC3E}">
        <p14:creationId xmlns:p14="http://schemas.microsoft.com/office/powerpoint/2010/main" val="22803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971" y="663160"/>
            <a:ext cx="7455284" cy="754743"/>
          </a:xfrm>
        </p:spPr>
        <p:txBody>
          <a:bodyPr>
            <a:normAutofit/>
          </a:bodyPr>
          <a:lstStyle/>
          <a:p>
            <a:r>
              <a:rPr lang="en-US" dirty="0"/>
              <a:t>Stating Purpose </a:t>
            </a:r>
            <a:r>
              <a:rPr lang="en-US" sz="2800" dirty="0"/>
              <a:t>(for call/meeting)</a:t>
            </a:r>
            <a:r>
              <a:rPr lang="en-US" dirty="0"/>
              <a:t>	</a:t>
            </a:r>
            <a:endParaRPr lang="en-US" i="1" dirty="0"/>
          </a:p>
        </p:txBody>
      </p:sp>
      <p:sp>
        <p:nvSpPr>
          <p:cNvPr id="7" name="Content Placeholder 6"/>
          <p:cNvSpPr>
            <a:spLocks noGrp="1"/>
          </p:cNvSpPr>
          <p:nvPr>
            <p:ph idx="1"/>
          </p:nvPr>
        </p:nvSpPr>
        <p:spPr>
          <a:xfrm>
            <a:off x="1092971" y="1625721"/>
            <a:ext cx="8596668" cy="2475225"/>
          </a:xfrm>
        </p:spPr>
        <p:txBody>
          <a:bodyPr>
            <a:normAutofit/>
          </a:bodyPr>
          <a:lstStyle/>
          <a:p>
            <a:r>
              <a:rPr lang="en-US" sz="2200" dirty="0"/>
              <a:t>If you know your career objective, share it in your email and in the call/meeting.</a:t>
            </a:r>
          </a:p>
          <a:p>
            <a:r>
              <a:rPr lang="en-US" sz="2200" dirty="0"/>
              <a:t>If you are trying to figure out your career objective, share that. State that you are in the process of learning more about “x” field and are eager to speak with various experts to understand the field better to determine if it is a fit for you.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7334" y="5943181"/>
            <a:ext cx="1226456" cy="718300"/>
          </a:xfrm>
          <a:prstGeom prst="rect">
            <a:avLst/>
          </a:prstGeom>
          <a:noFill/>
          <a:ln>
            <a:noFill/>
          </a:ln>
          <a:effectLst>
            <a:softEdge rad="63500"/>
          </a:effectLst>
        </p:spPr>
      </p:pic>
    </p:spTree>
    <p:extLst>
      <p:ext uri="{BB962C8B-B14F-4D97-AF65-F5344CB8AC3E}">
        <p14:creationId xmlns:p14="http://schemas.microsoft.com/office/powerpoint/2010/main" val="1419395916"/>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20501</TotalTime>
  <Words>1046</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The Informational Interview:</vt:lpstr>
      <vt:lpstr>Agenda/Intention for Today</vt:lpstr>
      <vt:lpstr>Introductions</vt:lpstr>
      <vt:lpstr>Recent data on how jobs are filled ... </vt:lpstr>
      <vt:lpstr>What is Informational Interviewing?</vt:lpstr>
      <vt:lpstr>What Informational Interviewing isn’t. </vt:lpstr>
      <vt:lpstr>Know, Like, and Trust ... </vt:lpstr>
      <vt:lpstr>Informational Interview Best Practices</vt:lpstr>
      <vt:lpstr>Stating Purpose (for call/meeting) </vt:lpstr>
      <vt:lpstr>Informational Interview/ Networking  Success Stories</vt:lpstr>
      <vt:lpstr>PowerPoint Presentation</vt:lpstr>
      <vt:lpstr>The Process ... (handout)</vt:lpstr>
      <vt:lpstr>What to document/track from your Informational Interviews? (create spreadsheet in Excel)</vt:lpstr>
      <vt:lpstr> Roadblocks and Challenges?</vt:lpstr>
      <vt:lpstr>Questions ...  </vt:lpstr>
      <vt:lpstr> 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In-Person Interviews:</dc:title>
  <dc:creator>Dawn McAvoy</dc:creator>
  <cp:lastModifiedBy>Dawn McAvoy</cp:lastModifiedBy>
  <cp:revision>129</cp:revision>
  <cp:lastPrinted>2017-07-31T02:02:00Z</cp:lastPrinted>
  <dcterms:created xsi:type="dcterms:W3CDTF">2015-10-21T16:00:08Z</dcterms:created>
  <dcterms:modified xsi:type="dcterms:W3CDTF">2017-08-01T10:46:10Z</dcterms:modified>
</cp:coreProperties>
</file>