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6" r:id="rId4"/>
    <p:sldId id="277" r:id="rId5"/>
    <p:sldId id="320" r:id="rId6"/>
    <p:sldId id="319" r:id="rId7"/>
    <p:sldId id="321" r:id="rId8"/>
    <p:sldId id="302" r:id="rId9"/>
    <p:sldId id="303" r:id="rId10"/>
    <p:sldId id="305" r:id="rId11"/>
    <p:sldId id="306" r:id="rId12"/>
    <p:sldId id="322" r:id="rId13"/>
    <p:sldId id="323" r:id="rId14"/>
    <p:sldId id="327" r:id="rId15"/>
    <p:sldId id="324" r:id="rId16"/>
    <p:sldId id="325" r:id="rId17"/>
    <p:sldId id="32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2658C-0A55-3440-8E75-7E3A45D1C915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6F881-C610-144C-8EB2-A4DF01D48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82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B4784-C96B-DC4D-8872-68D56433F053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3B95-D084-104A-8231-03A280BFD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4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5734CEE-62C0-6F45-81F9-59331E368DB3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A653-F66B-4899-AC85-ED51700DD2B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A653-F66B-4899-AC85-ED51700DD2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586BE80-328C-4247-BB6E-45552A63FA30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73B95-D084-104A-8231-03A280BFDA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9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73B95-D084-104A-8231-03A280BFDA9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5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73B95-D084-104A-8231-03A280BFDA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67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A653-F66B-4899-AC85-ED51700DD2B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19F107-0A19-1B41-9BDA-39FAEAF7AAE3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6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A653-F66B-4899-AC85-ED51700DD2B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410C0B-FE98-DE48-9C1F-33CE16E68430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A653-F66B-4899-AC85-ED51700DD2B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D7F6666-408D-C147-9D5E-13F3D1B07282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8A653-F66B-4899-AC85-ED51700DD2B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147E9CD-E6AF-E040-A542-F6ED6E118492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77CC-DC0B-8040-AC30-2B70BC0A5D77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3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EFCB-3C86-4E44-AF68-ADF2BA943394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98BC-FC0E-994C-962D-A5EDC32A5116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4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24AD-A868-5342-AECA-5897084F8B3E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4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57DA-5DD2-BD4B-A06B-3EDF245FBDCD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5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5298-5444-2640-AF11-60E137350B71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0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17A6-042C-0148-95D1-CA7EB42D632B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4077-FC1B-904F-906C-B9A54EDF453C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4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3BB-CD64-E34C-8738-DB560EDAFF1F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3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366B-D17A-5A4F-85BE-058C852B8E8C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1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4B07-AD7C-4F42-9BAC-1508F48FD11C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60818"/>
            <a:ext cx="8229600" cy="96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E7F40-839C-6F42-AF8E-DE371435D457}" type="datetime1">
              <a:rPr lang="en-US" smtClean="0"/>
              <a:t>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6719-4B3F-C24A-BDB8-C81EE24D725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barnes_pptbann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7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1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183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0090"/>
                </a:solidFill>
              </a:rPr>
              <a:t>Preparing For a </a:t>
            </a:r>
            <a:br>
              <a:rPr lang="en-US" sz="5400" b="1" dirty="0" smtClean="0">
                <a:solidFill>
                  <a:srgbClr val="000090"/>
                </a:solidFill>
              </a:rPr>
            </a:br>
            <a:r>
              <a:rPr lang="en-US" sz="5400" b="1" dirty="0" smtClean="0">
                <a:solidFill>
                  <a:srgbClr val="000090"/>
                </a:solidFill>
              </a:rPr>
              <a:t>Federal Job Search</a:t>
            </a:r>
            <a:endParaRPr lang="en-US" sz="5400" b="1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40 Plus of Washington DC</a:t>
            </a:r>
          </a:p>
          <a:p>
            <a:r>
              <a:rPr lang="en-US" dirty="0" smtClean="0"/>
              <a:t>February 2016</a:t>
            </a:r>
            <a:endParaRPr lang="en-US" dirty="0"/>
          </a:p>
        </p:txBody>
      </p:sp>
      <p:pic>
        <p:nvPicPr>
          <p:cNvPr id="4" name="Picture 3" descr="Dbarnes_ppt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7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20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6154"/>
            <a:ext cx="8229600" cy="107000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8904"/>
            <a:ext cx="8229600" cy="4127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Consulting Resume Entries</a:t>
            </a:r>
          </a:p>
          <a:p>
            <a:r>
              <a:rPr lang="en-US" dirty="0" smtClean="0"/>
              <a:t>Name of client</a:t>
            </a:r>
          </a:p>
          <a:p>
            <a:r>
              <a:rPr lang="en-US" dirty="0" smtClean="0"/>
              <a:t>City, state </a:t>
            </a:r>
          </a:p>
          <a:p>
            <a:r>
              <a:rPr lang="en-US" dirty="0" smtClean="0"/>
              <a:t>Reference name and contact information</a:t>
            </a:r>
          </a:p>
          <a:p>
            <a:r>
              <a:rPr lang="en-US" dirty="0" smtClean="0"/>
              <a:t>Services provided</a:t>
            </a:r>
          </a:p>
          <a:p>
            <a:r>
              <a:rPr lang="en-US" dirty="0" smtClean="0"/>
              <a:t>Hours per week worked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942"/>
            <a:ext cx="8229600" cy="503164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dirty="0" smtClean="0"/>
              <a:t>Before You Begin</a:t>
            </a:r>
          </a:p>
          <a:p>
            <a:r>
              <a:rPr lang="en-US" dirty="0" smtClean="0"/>
              <a:t>Document collection</a:t>
            </a:r>
          </a:p>
          <a:p>
            <a:r>
              <a:rPr lang="en-US" dirty="0" smtClean="0"/>
              <a:t>Create list of duties and level of experience</a:t>
            </a:r>
          </a:p>
          <a:p>
            <a:r>
              <a:rPr lang="en-US" dirty="0" smtClean="0"/>
              <a:t>Develop list of accomplishments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2419"/>
            <a:ext cx="8229600" cy="410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Document Collection</a:t>
            </a:r>
          </a:p>
          <a:p>
            <a:r>
              <a:rPr lang="en-US" dirty="0" smtClean="0"/>
              <a:t>Old resumes</a:t>
            </a:r>
          </a:p>
          <a:p>
            <a:r>
              <a:rPr lang="en-US" dirty="0" smtClean="0"/>
              <a:t>Job descriptions</a:t>
            </a:r>
          </a:p>
          <a:p>
            <a:r>
              <a:rPr lang="en-US" dirty="0" smtClean="0"/>
              <a:t>Performance reviews/self assessments</a:t>
            </a:r>
          </a:p>
          <a:p>
            <a:r>
              <a:rPr lang="en-US" dirty="0" smtClean="0"/>
              <a:t>Annual/quarterly reports, board reports</a:t>
            </a:r>
          </a:p>
          <a:p>
            <a:r>
              <a:rPr lang="en-US" dirty="0" smtClean="0"/>
              <a:t>Budget justifications</a:t>
            </a:r>
          </a:p>
        </p:txBody>
      </p:sp>
    </p:spTree>
    <p:extLst>
      <p:ext uri="{BB962C8B-B14F-4D97-AF65-F5344CB8AC3E}">
        <p14:creationId xmlns:p14="http://schemas.microsoft.com/office/powerpoint/2010/main" val="283857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2354"/>
            <a:ext cx="8229600" cy="41838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Writing Accomplishments</a:t>
            </a:r>
          </a:p>
          <a:p>
            <a:r>
              <a:rPr lang="en-US" dirty="0" smtClean="0"/>
              <a:t>CCAR format</a:t>
            </a:r>
          </a:p>
          <a:p>
            <a:r>
              <a:rPr lang="en-US" b="1" i="1" dirty="0"/>
              <a:t>Challenge</a:t>
            </a:r>
            <a:r>
              <a:rPr lang="en-US" dirty="0"/>
              <a:t>: Describe the goal or problem</a:t>
            </a:r>
          </a:p>
          <a:p>
            <a:r>
              <a:rPr lang="en-US" b="1" i="1" dirty="0"/>
              <a:t>Context</a:t>
            </a:r>
            <a:r>
              <a:rPr lang="en-US" dirty="0"/>
              <a:t>: Talk about the environment, conditions, </a:t>
            </a:r>
            <a:r>
              <a:rPr lang="en-US" dirty="0" smtClean="0"/>
              <a:t>restrictions</a:t>
            </a:r>
            <a:endParaRPr lang="en-US" dirty="0"/>
          </a:p>
          <a:p>
            <a:r>
              <a:rPr lang="en-US" b="1" i="1" dirty="0" smtClean="0"/>
              <a:t>Action</a:t>
            </a:r>
            <a:r>
              <a:rPr lang="en-US" dirty="0"/>
              <a:t>: Discuss </a:t>
            </a:r>
            <a:r>
              <a:rPr lang="en-US" dirty="0" smtClean="0"/>
              <a:t>specific actions taken</a:t>
            </a:r>
            <a:endParaRPr lang="en-US" dirty="0"/>
          </a:p>
          <a:p>
            <a:r>
              <a:rPr lang="en-US" b="1" i="1" dirty="0"/>
              <a:t>Results</a:t>
            </a:r>
            <a:r>
              <a:rPr lang="en-US" dirty="0"/>
              <a:t>:  Give specific examples of the results of your actions</a:t>
            </a:r>
          </a:p>
        </p:txBody>
      </p:sp>
    </p:spTree>
    <p:extLst>
      <p:ext uri="{BB962C8B-B14F-4D97-AF65-F5344CB8AC3E}">
        <p14:creationId xmlns:p14="http://schemas.microsoft.com/office/powerpoint/2010/main" val="298743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060"/>
            <a:ext cx="8229600" cy="4109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Senior Executive Service</a:t>
            </a:r>
          </a:p>
          <a:p>
            <a:r>
              <a:rPr lang="en-US" dirty="0" smtClean="0"/>
              <a:t>Roughly 7,000 career senior executives</a:t>
            </a:r>
          </a:p>
          <a:p>
            <a:r>
              <a:rPr lang="en-US" dirty="0" smtClean="0"/>
              <a:t>Buffer between political appointees and GS</a:t>
            </a:r>
          </a:p>
          <a:p>
            <a:r>
              <a:rPr lang="en-US" dirty="0" smtClean="0"/>
              <a:t>Lengthy application process</a:t>
            </a:r>
          </a:p>
          <a:p>
            <a:r>
              <a:rPr lang="en-US" dirty="0" smtClean="0"/>
              <a:t>Executive Core Qualifications (ECQs)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942"/>
            <a:ext cx="8229600" cy="4109104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Executive Core Qualifications</a:t>
            </a:r>
            <a:endParaRPr lang="en-US" sz="4400" b="1" dirty="0"/>
          </a:p>
          <a:p>
            <a:r>
              <a:rPr lang="en-US" dirty="0" smtClean="0"/>
              <a:t>Designed </a:t>
            </a:r>
            <a:r>
              <a:rPr lang="en-US" dirty="0"/>
              <a:t>to assess </a:t>
            </a:r>
            <a:r>
              <a:rPr lang="en-US" i="1" dirty="0"/>
              <a:t>executive </a:t>
            </a:r>
            <a:r>
              <a:rPr lang="en-US" dirty="0"/>
              <a:t>experience and potential - not technical expertise. </a:t>
            </a:r>
            <a:endParaRPr lang="en-US" dirty="0" smtClean="0"/>
          </a:p>
          <a:p>
            <a:r>
              <a:rPr lang="en-US" dirty="0" smtClean="0"/>
              <a:t>Measure </a:t>
            </a:r>
            <a:r>
              <a:rPr lang="en-US" dirty="0"/>
              <a:t>whether an individual has the broad</a:t>
            </a:r>
            <a:r>
              <a:rPr lang="en-US" i="1" dirty="0"/>
              <a:t> executive </a:t>
            </a:r>
            <a:r>
              <a:rPr lang="en-US" dirty="0"/>
              <a:t>skills needed to succeed </a:t>
            </a:r>
            <a:r>
              <a:rPr lang="en-US" dirty="0" smtClean="0"/>
              <a:t>as an 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8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058"/>
            <a:ext cx="8229600" cy="4153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The Five ECQs</a:t>
            </a:r>
          </a:p>
          <a:p>
            <a:r>
              <a:rPr lang="en-US" dirty="0" smtClean="0"/>
              <a:t>Leading </a:t>
            </a:r>
            <a:r>
              <a:rPr lang="en-US" dirty="0"/>
              <a:t>Change</a:t>
            </a:r>
          </a:p>
          <a:p>
            <a:r>
              <a:rPr lang="en-US" dirty="0"/>
              <a:t>Leading People</a:t>
            </a:r>
          </a:p>
          <a:p>
            <a:r>
              <a:rPr lang="en-US" dirty="0"/>
              <a:t>Results Driven</a:t>
            </a:r>
          </a:p>
          <a:p>
            <a:r>
              <a:rPr lang="en-US" dirty="0"/>
              <a:t>Business Acumen</a:t>
            </a:r>
          </a:p>
          <a:p>
            <a:r>
              <a:rPr lang="en-US" dirty="0"/>
              <a:t>Building Coalitions/Communication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0941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QUESTIONS</a:t>
            </a:r>
            <a:r>
              <a:rPr lang="en-US" sz="4400" b="1" dirty="0" smtClean="0"/>
              <a:t>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90"/>
                </a:solidFill>
              </a:rPr>
              <a:t>Dbarnes431@verizon.net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9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060"/>
            <a:ext cx="8229600" cy="41091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200" b="1" dirty="0" smtClean="0"/>
              <a:t>Today’s Topics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dirty="0" smtClean="0"/>
              <a:t>The Federal Hiring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dirty="0" smtClean="0"/>
              <a:t>Preparing for a Federal Government </a:t>
            </a:r>
            <a:r>
              <a:rPr lang="en-US" sz="4300" dirty="0"/>
              <a:t>J</a:t>
            </a:r>
            <a:r>
              <a:rPr lang="en-US" sz="4300" dirty="0" smtClean="0"/>
              <a:t>ob </a:t>
            </a:r>
            <a:r>
              <a:rPr lang="en-US" sz="4300" dirty="0"/>
              <a:t>S</a:t>
            </a:r>
            <a:r>
              <a:rPr lang="en-US" sz="4300" dirty="0" smtClean="0"/>
              <a:t>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dirty="0" smtClean="0"/>
              <a:t>Middle Manager Federal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dirty="0" smtClean="0"/>
              <a:t>Senior Executive Service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dirty="0" smtClean="0"/>
              <a:t>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3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118"/>
            <a:ext cx="8229600" cy="412404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5200" b="1" dirty="0" smtClean="0"/>
              <a:t>Benefits of Federal Employment</a:t>
            </a:r>
          </a:p>
          <a:p>
            <a:r>
              <a:rPr lang="en-US" sz="3800" dirty="0" smtClean="0"/>
              <a:t>Good </a:t>
            </a:r>
            <a:r>
              <a:rPr lang="en-US" sz="3800" dirty="0"/>
              <a:t>salary</a:t>
            </a:r>
          </a:p>
          <a:p>
            <a:pPr lvl="1">
              <a:buFont typeface="Courier New"/>
              <a:buChar char="o"/>
            </a:pPr>
            <a:r>
              <a:rPr lang="en-US" sz="3800" dirty="0"/>
              <a:t>GS 14: $108,887-$141,455</a:t>
            </a:r>
          </a:p>
          <a:p>
            <a:pPr lvl="1">
              <a:buFont typeface="Courier New"/>
              <a:buChar char="o"/>
            </a:pPr>
            <a:r>
              <a:rPr lang="en-US" sz="3800" dirty="0"/>
              <a:t>GS 15: $128,082-160,300</a:t>
            </a:r>
          </a:p>
          <a:p>
            <a:pPr lvl="1">
              <a:buFont typeface="Courier New"/>
              <a:buChar char="o"/>
            </a:pPr>
            <a:r>
              <a:rPr lang="en-US" sz="3800" dirty="0"/>
              <a:t>SES: $123,175-$185,100</a:t>
            </a:r>
          </a:p>
          <a:p>
            <a:r>
              <a:rPr lang="en-US" sz="3800" dirty="0"/>
              <a:t>Great benefits</a:t>
            </a:r>
          </a:p>
          <a:p>
            <a:pPr lvl="1"/>
            <a:r>
              <a:rPr lang="en-US" sz="3800" dirty="0"/>
              <a:t>Choice of medical</a:t>
            </a:r>
          </a:p>
          <a:p>
            <a:pPr lvl="1"/>
            <a:r>
              <a:rPr lang="en-US" sz="3800" dirty="0"/>
              <a:t>13 days annual leave, 13 days sick leave, </a:t>
            </a:r>
            <a:r>
              <a:rPr lang="en-US" sz="3800" dirty="0" smtClean="0"/>
              <a:t>10 paid </a:t>
            </a:r>
            <a:r>
              <a:rPr lang="en-US" sz="3800" dirty="0"/>
              <a:t>holidays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47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00941"/>
            <a:ext cx="8229600" cy="4119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The Federal Hiring Process</a:t>
            </a:r>
          </a:p>
          <a:p>
            <a:r>
              <a:rPr lang="en-US" dirty="0" smtClean="0"/>
              <a:t>Announcements posted on USA Jobs, agency websites, Brad Traverse, etc.</a:t>
            </a:r>
          </a:p>
          <a:p>
            <a:r>
              <a:rPr lang="en-US" dirty="0" smtClean="0"/>
              <a:t>Resume and occupational questionnaire</a:t>
            </a:r>
          </a:p>
          <a:p>
            <a:r>
              <a:rPr lang="en-US" dirty="0" smtClean="0"/>
              <a:t>Cert list</a:t>
            </a:r>
          </a:p>
          <a:p>
            <a:r>
              <a:rPr lang="en-US" dirty="0" smtClean="0"/>
              <a:t>Structured interview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6823"/>
            <a:ext cx="8229600" cy="461682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Vacancy Announcements</a:t>
            </a:r>
          </a:p>
          <a:p>
            <a:r>
              <a:rPr lang="en-US" dirty="0" smtClean="0"/>
              <a:t>Who is eligible?</a:t>
            </a:r>
          </a:p>
          <a:p>
            <a:r>
              <a:rPr lang="en-US" dirty="0" smtClean="0"/>
              <a:t>Length of opening</a:t>
            </a:r>
          </a:p>
          <a:p>
            <a:r>
              <a:rPr lang="en-US" dirty="0" smtClean="0"/>
              <a:t>Qualifications/KSAs</a:t>
            </a:r>
          </a:p>
          <a:p>
            <a:r>
              <a:rPr lang="en-US" dirty="0" smtClean="0"/>
              <a:t>Occupational Questionnaire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650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059"/>
            <a:ext cx="8229600" cy="41091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The Secret of Federal Resumes</a:t>
            </a:r>
          </a:p>
          <a:p>
            <a:r>
              <a:rPr lang="en-US" dirty="0" smtClean="0"/>
              <a:t>Longer than private sector resumes</a:t>
            </a:r>
          </a:p>
          <a:p>
            <a:r>
              <a:rPr lang="en-US" dirty="0" smtClean="0"/>
              <a:t>Need detailed information about each job</a:t>
            </a:r>
          </a:p>
          <a:p>
            <a:r>
              <a:rPr lang="en-US" dirty="0" smtClean="0"/>
              <a:t>Must support answers to occupational questionnaire</a:t>
            </a:r>
            <a:endParaRPr lang="en-US" dirty="0"/>
          </a:p>
          <a:p>
            <a:r>
              <a:rPr lang="en-US" dirty="0" smtClean="0"/>
              <a:t>Must include key duties and accomplishments</a:t>
            </a:r>
          </a:p>
          <a:p>
            <a:r>
              <a:rPr lang="en-US" dirty="0" smtClean="0"/>
              <a:t>Writing for two audiences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2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059"/>
            <a:ext cx="8229600" cy="41091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Occupational Questionnaires</a:t>
            </a:r>
          </a:p>
          <a:p>
            <a:r>
              <a:rPr lang="en-US" dirty="0" smtClean="0"/>
              <a:t>Multiple choice</a:t>
            </a:r>
          </a:p>
          <a:p>
            <a:pPr lvl="1"/>
            <a:r>
              <a:rPr lang="en-US" dirty="0" smtClean="0"/>
              <a:t>No experience to expert/supervisor</a:t>
            </a:r>
          </a:p>
          <a:p>
            <a:r>
              <a:rPr lang="en-US" dirty="0" smtClean="0"/>
              <a:t>Benchmarking question </a:t>
            </a:r>
          </a:p>
          <a:p>
            <a:r>
              <a:rPr lang="en-US" dirty="0" smtClean="0"/>
              <a:t>Assessing whether have specific skills</a:t>
            </a:r>
          </a:p>
          <a:p>
            <a:r>
              <a:rPr lang="en-US" dirty="0" smtClean="0"/>
              <a:t>Evaluate level of experience in performing specific tasks.</a:t>
            </a:r>
          </a:p>
        </p:txBody>
      </p:sp>
    </p:spTree>
    <p:extLst>
      <p:ext uri="{BB962C8B-B14F-4D97-AF65-F5344CB8AC3E}">
        <p14:creationId xmlns:p14="http://schemas.microsoft.com/office/powerpoint/2010/main" val="101004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1370" y="2032002"/>
            <a:ext cx="8229600" cy="41528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Required Information for Resumes</a:t>
            </a:r>
          </a:p>
          <a:p>
            <a:pPr marL="0" indent="0">
              <a:buNone/>
            </a:pPr>
            <a:r>
              <a:rPr lang="en-US" dirty="0" smtClean="0"/>
              <a:t>For each position held:</a:t>
            </a:r>
          </a:p>
          <a:p>
            <a:r>
              <a:rPr lang="en-US" dirty="0" smtClean="0"/>
              <a:t>Name of employer, including city/state</a:t>
            </a:r>
          </a:p>
          <a:p>
            <a:r>
              <a:rPr lang="en-US" dirty="0" smtClean="0"/>
              <a:t>Supervisor’s name and phone number</a:t>
            </a:r>
          </a:p>
          <a:p>
            <a:r>
              <a:rPr lang="en-US" dirty="0" smtClean="0"/>
              <a:t>Dates of employment (month/year format)</a:t>
            </a:r>
          </a:p>
          <a:p>
            <a:r>
              <a:rPr lang="en-US" dirty="0" smtClean="0"/>
              <a:t>Hours per week worked</a:t>
            </a:r>
          </a:p>
          <a:p>
            <a:r>
              <a:rPr lang="en-US" dirty="0" smtClean="0"/>
              <a:t>Salary or hourly rate</a:t>
            </a:r>
          </a:p>
          <a:p>
            <a:r>
              <a:rPr lang="en-US" dirty="0" smtClean="0"/>
              <a:t>Duties, accomplishments and related skills</a:t>
            </a: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941"/>
            <a:ext cx="8229600" cy="41159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What to Include in Resumes</a:t>
            </a:r>
          </a:p>
          <a:p>
            <a:r>
              <a:rPr lang="en-US" dirty="0" smtClean="0"/>
              <a:t>Go back about 15 years</a:t>
            </a:r>
          </a:p>
          <a:p>
            <a:r>
              <a:rPr lang="en-US" dirty="0" smtClean="0"/>
              <a:t>Include key duties/responsibilities</a:t>
            </a:r>
          </a:p>
          <a:p>
            <a:r>
              <a:rPr lang="en-US" dirty="0" smtClean="0"/>
              <a:t>Provide context about employers</a:t>
            </a:r>
          </a:p>
          <a:p>
            <a:r>
              <a:rPr lang="en-US" dirty="0" smtClean="0"/>
              <a:t>Provide numbers (budget and staff managed)</a:t>
            </a:r>
          </a:p>
          <a:p>
            <a:r>
              <a:rPr lang="en-US" dirty="0" smtClean="0"/>
              <a:t>Include relevant accomplishments</a:t>
            </a:r>
          </a:p>
          <a:p>
            <a:r>
              <a:rPr lang="en-US" dirty="0" smtClean="0"/>
              <a:t>1,000 words/5,000 characters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barnes431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Dbarnes431 Presentation Template.potx</Template>
  <TotalTime>11555</TotalTime>
  <Words>441</Words>
  <Application>Microsoft Macintosh PowerPoint</Application>
  <PresentationFormat>On-screen Show (4:3)</PresentationFormat>
  <Paragraphs>110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Dbarnes431 Presentation Template</vt:lpstr>
      <vt:lpstr>Preparing For a  Federal Job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Dbarnes431 Communications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Barnes</dc:creator>
  <cp:lastModifiedBy>David Barnes</cp:lastModifiedBy>
  <cp:revision>26</cp:revision>
  <dcterms:created xsi:type="dcterms:W3CDTF">2015-07-03T20:06:15Z</dcterms:created>
  <dcterms:modified xsi:type="dcterms:W3CDTF">2016-02-12T00:52:43Z</dcterms:modified>
</cp:coreProperties>
</file>